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2" r:id="rId2"/>
    <p:sldMasterId id="2147483683" r:id="rId3"/>
  </p:sldMasterIdLst>
  <p:notesMasterIdLst>
    <p:notesMasterId r:id="rId63"/>
  </p:notesMasterIdLst>
  <p:handoutMasterIdLst>
    <p:handoutMasterId r:id="rId64"/>
  </p:handoutMasterIdLst>
  <p:sldIdLst>
    <p:sldId id="907" r:id="rId4"/>
    <p:sldId id="908" r:id="rId5"/>
    <p:sldId id="879" r:id="rId6"/>
    <p:sldId id="909" r:id="rId7"/>
    <p:sldId id="875" r:id="rId8"/>
    <p:sldId id="876" r:id="rId9"/>
    <p:sldId id="877" r:id="rId10"/>
    <p:sldId id="926" r:id="rId11"/>
    <p:sldId id="928" r:id="rId12"/>
    <p:sldId id="878" r:id="rId13"/>
    <p:sldId id="933" r:id="rId14"/>
    <p:sldId id="880" r:id="rId15"/>
    <p:sldId id="874" r:id="rId16"/>
    <p:sldId id="845" r:id="rId17"/>
    <p:sldId id="870" r:id="rId18"/>
    <p:sldId id="881" r:id="rId19"/>
    <p:sldId id="883" r:id="rId20"/>
    <p:sldId id="920" r:id="rId21"/>
    <p:sldId id="882" r:id="rId22"/>
    <p:sldId id="892" r:id="rId23"/>
    <p:sldId id="893" r:id="rId24"/>
    <p:sldId id="894" r:id="rId25"/>
    <p:sldId id="895" r:id="rId26"/>
    <p:sldId id="905" r:id="rId27"/>
    <p:sldId id="929" r:id="rId28"/>
    <p:sldId id="898" r:id="rId29"/>
    <p:sldId id="899" r:id="rId30"/>
    <p:sldId id="900" r:id="rId31"/>
    <p:sldId id="901" r:id="rId32"/>
    <p:sldId id="902" r:id="rId33"/>
    <p:sldId id="931" r:id="rId34"/>
    <p:sldId id="906" r:id="rId35"/>
    <p:sldId id="932" r:id="rId36"/>
    <p:sldId id="903" r:id="rId37"/>
    <p:sldId id="884" r:id="rId38"/>
    <p:sldId id="885" r:id="rId39"/>
    <p:sldId id="886" r:id="rId40"/>
    <p:sldId id="934" r:id="rId41"/>
    <p:sldId id="935" r:id="rId42"/>
    <p:sldId id="887" r:id="rId43"/>
    <p:sldId id="921" r:id="rId44"/>
    <p:sldId id="922" r:id="rId45"/>
    <p:sldId id="936" r:id="rId46"/>
    <p:sldId id="888" r:id="rId47"/>
    <p:sldId id="889" r:id="rId48"/>
    <p:sldId id="890" r:id="rId49"/>
    <p:sldId id="891" r:id="rId50"/>
    <p:sldId id="916" r:id="rId51"/>
    <p:sldId id="917" r:id="rId52"/>
    <p:sldId id="918" r:id="rId53"/>
    <p:sldId id="919" r:id="rId54"/>
    <p:sldId id="910" r:id="rId55"/>
    <p:sldId id="911" r:id="rId56"/>
    <p:sldId id="912" r:id="rId57"/>
    <p:sldId id="913" r:id="rId58"/>
    <p:sldId id="937" r:id="rId59"/>
    <p:sldId id="914" r:id="rId60"/>
    <p:sldId id="915" r:id="rId61"/>
    <p:sldId id="871" r:id="rId62"/>
  </p:sldIdLst>
  <p:sldSz cx="9906000" cy="6858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松平 聖矢" initials="松平" lastIdx="4" clrIdx="0">
    <p:extLst>
      <p:ext uri="{19B8F6BF-5375-455C-9EA6-DF929625EA0E}">
        <p15:presenceInfo xmlns:p15="http://schemas.microsoft.com/office/powerpoint/2012/main" userId="松平 聖矢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313131"/>
    <a:srgbClr val="181818"/>
    <a:srgbClr val="CCCCCC"/>
    <a:srgbClr val="ACACAC"/>
    <a:srgbClr val="F7FBFD"/>
    <a:srgbClr val="0077C3"/>
    <a:srgbClr val="FFDDDC"/>
    <a:srgbClr val="403132"/>
    <a:srgbClr val="907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49" autoAdjust="0"/>
    <p:restoredTop sz="90880" autoAdjust="0"/>
  </p:normalViewPr>
  <p:slideViewPr>
    <p:cSldViewPr snapToGrid="0">
      <p:cViewPr>
        <p:scale>
          <a:sx n="89" d="100"/>
          <a:sy n="89" d="100"/>
        </p:scale>
        <p:origin x="1186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88BD0-3FD8-48C5-A500-9F4B00A248C1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A0A76-5CBF-4C51-B97A-47EF05DC70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03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88BB8-7FF5-496D-869A-C2057A45C099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BABB9-B779-4B81-AC01-DACD4D06BF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50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080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14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935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23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186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071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57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9110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473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066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32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943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503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850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657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02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94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493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8176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385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675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3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710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800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964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462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8232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074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1864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7664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281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141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68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2213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332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633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521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8893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8005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301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63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199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10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86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50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64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841" y="6021288"/>
            <a:ext cx="2880320" cy="5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14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2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333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52185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42186" y="6638930"/>
            <a:ext cx="9909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23615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03415" y="374972"/>
            <a:ext cx="8475321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sp>
        <p:nvSpPr>
          <p:cNvPr id="13" name="角丸四角形 12"/>
          <p:cNvSpPr/>
          <p:nvPr userDrawn="1"/>
        </p:nvSpPr>
        <p:spPr bwMode="auto">
          <a:xfrm>
            <a:off x="315892" y="329074"/>
            <a:ext cx="396000" cy="396000"/>
          </a:xfrm>
          <a:prstGeom prst="roundRect">
            <a:avLst/>
          </a:prstGeom>
          <a:noFill/>
          <a:ln w="44450" cap="flat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4" name="直線コネクタ 13"/>
          <p:cNvCxnSpPr/>
          <p:nvPr userDrawn="1"/>
        </p:nvCxnSpPr>
        <p:spPr bwMode="auto">
          <a:xfrm>
            <a:off x="482479" y="520072"/>
            <a:ext cx="80989" cy="62895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 userDrawn="1"/>
        </p:nvCxnSpPr>
        <p:spPr bwMode="auto">
          <a:xfrm flipV="1">
            <a:off x="576933" y="374972"/>
            <a:ext cx="228869" cy="218520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1774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323706" y="308402"/>
            <a:ext cx="390282" cy="466847"/>
            <a:chOff x="-159568" y="329890"/>
            <a:chExt cx="390281" cy="466847"/>
          </a:xfrm>
        </p:grpSpPr>
        <p:sp>
          <p:nvSpPr>
            <p:cNvPr id="17" name="楕円 16"/>
            <p:cNvSpPr/>
            <p:nvPr/>
          </p:nvSpPr>
          <p:spPr bwMode="auto">
            <a:xfrm>
              <a:off x="-159568" y="329890"/>
              <a:ext cx="325292" cy="325292"/>
            </a:xfrm>
            <a:prstGeom prst="ellipse">
              <a:avLst/>
            </a:prstGeom>
            <a:noFill/>
            <a:ln w="5080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円弧 17"/>
            <p:cNvSpPr/>
            <p:nvPr/>
          </p:nvSpPr>
          <p:spPr bwMode="auto">
            <a:xfrm rot="19288713" flipH="1">
              <a:off x="-77992" y="409933"/>
              <a:ext cx="166295" cy="189100"/>
            </a:xfrm>
            <a:prstGeom prst="arc">
              <a:avLst/>
            </a:prstGeom>
            <a:noFill/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9127669">
              <a:off x="92144" y="632921"/>
              <a:ext cx="69092" cy="39599"/>
            </a:xfrm>
            <a:prstGeom prst="trapezoid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フローチャート: 論理積ゲート 19"/>
            <p:cNvSpPr/>
            <p:nvPr/>
          </p:nvSpPr>
          <p:spPr bwMode="auto">
            <a:xfrm rot="2946374">
              <a:off x="126694" y="692718"/>
              <a:ext cx="137066" cy="70972"/>
            </a:xfrm>
            <a:prstGeom prst="flowChartDelay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492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2951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3178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350689" y="307344"/>
            <a:ext cx="400448" cy="434631"/>
            <a:chOff x="7267575" y="332743"/>
            <a:chExt cx="400447" cy="434631"/>
          </a:xfrm>
        </p:grpSpPr>
        <p:sp>
          <p:nvSpPr>
            <p:cNvPr id="15" name="正方形/長方形 14"/>
            <p:cNvSpPr/>
            <p:nvPr/>
          </p:nvSpPr>
          <p:spPr bwMode="auto">
            <a:xfrm>
              <a:off x="7277100" y="587374"/>
              <a:ext cx="108000" cy="180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7417147" y="514549"/>
              <a:ext cx="108000" cy="252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7560022" y="442317"/>
              <a:ext cx="108000" cy="324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7267575" y="332743"/>
              <a:ext cx="390922" cy="181012"/>
            </a:xfrm>
            <a:prstGeom prst="line">
              <a:avLst/>
            </a:prstGeom>
            <a:solidFill>
              <a:srgbClr val="70C1D2"/>
            </a:solidFill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4" name="グループ化 23"/>
            <p:cNvGrpSpPr/>
            <p:nvPr/>
          </p:nvGrpSpPr>
          <p:grpSpPr>
            <a:xfrm>
              <a:off x="7347545" y="416830"/>
              <a:ext cx="83344" cy="83344"/>
              <a:chOff x="9670801" y="715590"/>
              <a:chExt cx="83344" cy="83344"/>
            </a:xfrm>
          </p:grpSpPr>
          <p:sp>
            <p:nvSpPr>
              <p:cNvPr id="28" name="楕円 27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9" name="楕円 28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grpSp>
          <p:nvGrpSpPr>
            <p:cNvPr id="25" name="グループ化 24"/>
            <p:cNvGrpSpPr/>
            <p:nvPr/>
          </p:nvGrpSpPr>
          <p:grpSpPr>
            <a:xfrm>
              <a:off x="7503021" y="341461"/>
              <a:ext cx="83344" cy="83344"/>
              <a:chOff x="9670801" y="715590"/>
              <a:chExt cx="83344" cy="83344"/>
            </a:xfrm>
          </p:grpSpPr>
          <p:sp>
            <p:nvSpPr>
              <p:cNvPr id="26" name="楕円 25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7" name="楕円 26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3708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02814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10978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560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572" y="6187670"/>
            <a:ext cx="2300132" cy="40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4964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6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7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523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</p:spTree>
    <p:extLst>
      <p:ext uri="{BB962C8B-B14F-4D97-AF65-F5344CB8AC3E}">
        <p14:creationId xmlns:p14="http://schemas.microsoft.com/office/powerpoint/2010/main" val="1799620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 userDrawn="1"/>
        </p:nvCxnSpPr>
        <p:spPr bwMode="auto">
          <a:xfrm>
            <a:off x="1003193" y="4077072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6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7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574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933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1" y="6638930"/>
            <a:ext cx="9909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66500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21348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23615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03415" y="374972"/>
            <a:ext cx="8475321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sp>
        <p:nvSpPr>
          <p:cNvPr id="13" name="角丸四角形 12"/>
          <p:cNvSpPr/>
          <p:nvPr userDrawn="1"/>
        </p:nvSpPr>
        <p:spPr bwMode="auto">
          <a:xfrm>
            <a:off x="315892" y="329074"/>
            <a:ext cx="396000" cy="396000"/>
          </a:xfrm>
          <a:prstGeom prst="roundRect">
            <a:avLst/>
          </a:prstGeom>
          <a:noFill/>
          <a:ln w="44450" cap="flat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4" name="直線コネクタ 13"/>
          <p:cNvCxnSpPr/>
          <p:nvPr userDrawn="1"/>
        </p:nvCxnSpPr>
        <p:spPr bwMode="auto">
          <a:xfrm>
            <a:off x="482479" y="520072"/>
            <a:ext cx="80989" cy="62895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 userDrawn="1"/>
        </p:nvCxnSpPr>
        <p:spPr bwMode="auto">
          <a:xfrm flipV="1">
            <a:off x="576933" y="374972"/>
            <a:ext cx="228869" cy="218520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67246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323706" y="308402"/>
            <a:ext cx="390282" cy="466847"/>
            <a:chOff x="-159568" y="329890"/>
            <a:chExt cx="390281" cy="466847"/>
          </a:xfrm>
        </p:grpSpPr>
        <p:sp>
          <p:nvSpPr>
            <p:cNvPr id="17" name="楕円 16"/>
            <p:cNvSpPr/>
            <p:nvPr/>
          </p:nvSpPr>
          <p:spPr bwMode="auto">
            <a:xfrm>
              <a:off x="-159568" y="329890"/>
              <a:ext cx="325292" cy="325292"/>
            </a:xfrm>
            <a:prstGeom prst="ellipse">
              <a:avLst/>
            </a:prstGeom>
            <a:noFill/>
            <a:ln w="5080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円弧 17"/>
            <p:cNvSpPr/>
            <p:nvPr/>
          </p:nvSpPr>
          <p:spPr bwMode="auto">
            <a:xfrm rot="19288713" flipH="1">
              <a:off x="-77992" y="409933"/>
              <a:ext cx="166295" cy="189100"/>
            </a:xfrm>
            <a:prstGeom prst="arc">
              <a:avLst/>
            </a:prstGeom>
            <a:noFill/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9127669">
              <a:off x="92144" y="632921"/>
              <a:ext cx="69092" cy="39599"/>
            </a:xfrm>
            <a:prstGeom prst="trapezoid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フローチャート: 論理積ゲート 19"/>
            <p:cNvSpPr/>
            <p:nvPr/>
          </p:nvSpPr>
          <p:spPr bwMode="auto">
            <a:xfrm rot="2946374">
              <a:off x="126694" y="692718"/>
              <a:ext cx="137066" cy="70972"/>
            </a:xfrm>
            <a:prstGeom prst="flowChartDelay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120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2951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3178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350689" y="307344"/>
            <a:ext cx="400448" cy="434631"/>
            <a:chOff x="7267575" y="332743"/>
            <a:chExt cx="400447" cy="434631"/>
          </a:xfrm>
        </p:grpSpPr>
        <p:sp>
          <p:nvSpPr>
            <p:cNvPr id="15" name="正方形/長方形 14"/>
            <p:cNvSpPr/>
            <p:nvPr/>
          </p:nvSpPr>
          <p:spPr bwMode="auto">
            <a:xfrm>
              <a:off x="7277100" y="587374"/>
              <a:ext cx="108000" cy="180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7417147" y="514549"/>
              <a:ext cx="108000" cy="252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7560022" y="442317"/>
              <a:ext cx="108000" cy="324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7267575" y="332743"/>
              <a:ext cx="390922" cy="181012"/>
            </a:xfrm>
            <a:prstGeom prst="line">
              <a:avLst/>
            </a:prstGeom>
            <a:solidFill>
              <a:srgbClr val="70C1D2"/>
            </a:solidFill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4" name="グループ化 23"/>
            <p:cNvGrpSpPr/>
            <p:nvPr/>
          </p:nvGrpSpPr>
          <p:grpSpPr>
            <a:xfrm>
              <a:off x="7347545" y="416830"/>
              <a:ext cx="83344" cy="83344"/>
              <a:chOff x="9670801" y="715590"/>
              <a:chExt cx="83344" cy="83344"/>
            </a:xfrm>
          </p:grpSpPr>
          <p:sp>
            <p:nvSpPr>
              <p:cNvPr id="28" name="楕円 27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9" name="楕円 28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grpSp>
          <p:nvGrpSpPr>
            <p:cNvPr id="25" name="グループ化 24"/>
            <p:cNvGrpSpPr/>
            <p:nvPr/>
          </p:nvGrpSpPr>
          <p:grpSpPr>
            <a:xfrm>
              <a:off x="7503021" y="341461"/>
              <a:ext cx="83344" cy="83344"/>
              <a:chOff x="9670801" y="715590"/>
              <a:chExt cx="83344" cy="83344"/>
            </a:xfrm>
          </p:grpSpPr>
          <p:sp>
            <p:nvSpPr>
              <p:cNvPr id="26" name="楕円 25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7" name="楕円 26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119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02814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8023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10978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597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596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64806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10978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9814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465365" y="813047"/>
            <a:ext cx="8949373" cy="964219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138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841" y="6021288"/>
            <a:ext cx="2880320" cy="5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14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 userDrawn="1"/>
        </p:nvCxnSpPr>
        <p:spPr bwMode="auto">
          <a:xfrm>
            <a:off x="1003193" y="4077072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6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7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201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 userDrawn="1"/>
        </p:nvCxnSpPr>
        <p:spPr bwMode="auto">
          <a:xfrm>
            <a:off x="1003193" y="4077072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</p:spTree>
    <p:extLst>
      <p:ext uri="{BB962C8B-B14F-4D97-AF65-F5344CB8AC3E}">
        <p14:creationId xmlns:p14="http://schemas.microsoft.com/office/powerpoint/2010/main" val="814240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27673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4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5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5" name="Rectangle 92"/>
          <p:cNvSpPr>
            <a:spLocks noChangeArrowheads="1"/>
          </p:cNvSpPr>
          <p:nvPr/>
        </p:nvSpPr>
        <p:spPr bwMode="auto">
          <a:xfrm>
            <a:off x="8534021" y="6641311"/>
            <a:ext cx="9909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</a:t>
            </a:r>
            <a:r>
              <a:rPr lang="ja-JP" altLang="en-US" sz="600" baseline="0" dirty="0" smtClean="0">
                <a:solidFill>
                  <a:srgbClr val="5F5F5F"/>
                </a:solidFill>
              </a:rPr>
              <a:t>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9315450" y="6608344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kern="0" smtClean="0"/>
              <a:t>タイトル</a:t>
            </a:r>
            <a:endParaRPr lang="ja-JP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56573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4" r:id="rId3"/>
    <p:sldLayoutId id="2147483671" r:id="rId4"/>
    <p:sldLayoutId id="2147483670" r:id="rId5"/>
    <p:sldLayoutId id="2147483694" r:id="rId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500" b="0">
          <a:solidFill>
            <a:srgbClr val="1466A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9pPr>
    </p:titleStyle>
    <p:bodyStyle>
      <a:lvl1pPr marL="142875" indent="-14287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1pPr>
      <a:lvl2pPr marL="285750" indent="-14168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2pPr>
      <a:lvl3pPr marL="421481" indent="-13454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3pPr>
      <a:lvl4pPr marL="576263" indent="-15359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4pPr>
      <a:lvl5pPr marL="788194" indent="-12620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5pPr>
      <a:lvl6pPr marL="11310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6pPr>
      <a:lvl7pPr marL="14739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7pPr>
      <a:lvl8pPr marL="18168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8pPr>
      <a:lvl9pPr marL="21597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27673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4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5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5" name="Rectangle 92"/>
          <p:cNvSpPr>
            <a:spLocks noChangeArrowheads="1"/>
          </p:cNvSpPr>
          <p:nvPr/>
        </p:nvSpPr>
        <p:spPr bwMode="auto">
          <a:xfrm>
            <a:off x="8513183" y="6641311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9315450" y="6608344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kern="0" smtClean="0"/>
              <a:t>タイトル</a:t>
            </a:r>
            <a:endParaRPr lang="ja-JP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6761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500" b="0">
          <a:solidFill>
            <a:srgbClr val="1466A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9pPr>
    </p:titleStyle>
    <p:bodyStyle>
      <a:lvl1pPr marL="142875" indent="-14287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1pPr>
      <a:lvl2pPr marL="285750" indent="-14168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2pPr>
      <a:lvl3pPr marL="421481" indent="-13454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3pPr>
      <a:lvl4pPr marL="576263" indent="-15359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4pPr>
      <a:lvl5pPr marL="788194" indent="-12620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5pPr>
      <a:lvl6pPr marL="11310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6pPr>
      <a:lvl7pPr marL="14739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7pPr>
      <a:lvl8pPr marL="18168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8pPr>
      <a:lvl9pPr marL="21597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27673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4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5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5" name="Rectangle 92"/>
          <p:cNvSpPr>
            <a:spLocks noChangeArrowheads="1"/>
          </p:cNvSpPr>
          <p:nvPr/>
        </p:nvSpPr>
        <p:spPr bwMode="auto">
          <a:xfrm>
            <a:off x="8513183" y="6641311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9315450" y="6608344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kern="0" smtClean="0"/>
              <a:t>タイトル</a:t>
            </a:r>
            <a:endParaRPr lang="ja-JP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32555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500" b="0">
          <a:solidFill>
            <a:srgbClr val="1466A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9pPr>
    </p:titleStyle>
    <p:bodyStyle>
      <a:lvl1pPr marL="142875" indent="-14287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1pPr>
      <a:lvl2pPr marL="285750" indent="-14168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2pPr>
      <a:lvl3pPr marL="421481" indent="-13454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3pPr>
      <a:lvl4pPr marL="576263" indent="-15359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4pPr>
      <a:lvl5pPr marL="788194" indent="-12620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5pPr>
      <a:lvl6pPr marL="11310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6pPr>
      <a:lvl7pPr marL="14739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7pPr>
      <a:lvl8pPr marL="18168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8pPr>
      <a:lvl9pPr marL="21597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4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9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5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0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9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45.PNG"/><Relationship Id="rId4" Type="http://schemas.openxmlformats.org/officeDocument/2006/relationships/image" Target="../media/image40.png"/><Relationship Id="rId9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154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60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5.png"/><Relationship Id="rId4" Type="http://schemas.openxmlformats.org/officeDocument/2006/relationships/image" Target="../media/image1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5" Type="http://schemas.openxmlformats.org/officeDocument/2006/relationships/image" Target="../media/image5.png"/><Relationship Id="rId4" Type="http://schemas.openxmlformats.org/officeDocument/2006/relationships/image" Target="../media/image1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468908" y="3098206"/>
            <a:ext cx="89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 smtClean="0">
                <a:latin typeface="+mj-ea"/>
                <a:ea typeface="+mj-ea"/>
              </a:rPr>
              <a:t>操作説明資料（スマホ版）</a:t>
            </a:r>
            <a:endParaRPr kumimoji="1" lang="en-US" altLang="ja-JP" sz="2800" b="1" baseline="0" dirty="0" smtClean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45206" y="4862344"/>
            <a:ext cx="1726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j-ea"/>
                <a:ea typeface="+mj-ea"/>
              </a:rPr>
              <a:t>yyyy</a:t>
            </a:r>
            <a:r>
              <a:rPr kumimoji="1" lang="en-US" altLang="ja-JP" sz="2000" dirty="0" smtClean="0">
                <a:latin typeface="+mj-ea"/>
                <a:ea typeface="+mj-ea"/>
              </a:rPr>
              <a:t>.mm.dd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09385"/>
            <a:ext cx="509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u="sng" dirty="0" smtClean="0">
                <a:latin typeface="+mj-ea"/>
                <a:ea typeface="+mj-ea"/>
              </a:rPr>
              <a:t>●●株式会社 様</a:t>
            </a:r>
            <a:endParaRPr lang="ja-JP" altLang="en-US" sz="1600" u="sng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592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492434" y="1821938"/>
            <a:ext cx="2997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操作ガイド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画面の　　　　　　を押すと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「はじめての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セールスマネージャー」が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表示されます。　　　　　　　　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使い方ナビゲーション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056246" y="1821938"/>
            <a:ext cx="51899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ステップ２：画面をスライドして移動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画面をスライドするか、下部の　　　を押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活用支援サイトメニューに移動します。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各メニュー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から見たいコンテンツを選択すると各ページへアクセスできます。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423" y="2976519"/>
            <a:ext cx="1861390" cy="3324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4"/>
          <a:srcRect l="520" r="1" b="196"/>
          <a:stretch/>
        </p:blipFill>
        <p:spPr>
          <a:xfrm>
            <a:off x="7404100" y="2976518"/>
            <a:ext cx="1878179" cy="3366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380" y="2054979"/>
            <a:ext cx="773692" cy="250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473" y="2111224"/>
            <a:ext cx="333375" cy="150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964669" y="4553111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423" y="3094507"/>
            <a:ext cx="1861390" cy="30817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8"/>
          <a:srcRect l="66823" b="2852"/>
          <a:stretch/>
        </p:blipFill>
        <p:spPr>
          <a:xfrm>
            <a:off x="7411583" y="3094507"/>
            <a:ext cx="1870696" cy="2993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4503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若葉マークから活用支援サイト等にアクセスする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111596" y="2933539"/>
            <a:ext cx="2340525" cy="3407761"/>
            <a:chOff x="111596" y="2933539"/>
            <a:chExt cx="2340525" cy="3407761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1003" y="2976519"/>
              <a:ext cx="1891118" cy="336478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3" name="グループ化 2"/>
            <p:cNvGrpSpPr/>
            <p:nvPr/>
          </p:nvGrpSpPr>
          <p:grpSpPr>
            <a:xfrm>
              <a:off x="111596" y="2933539"/>
              <a:ext cx="1693333" cy="313266"/>
              <a:chOff x="3585633" y="2681983"/>
              <a:chExt cx="1693333" cy="313266"/>
            </a:xfrm>
          </p:grpSpPr>
          <p:sp>
            <p:nvSpPr>
              <p:cNvPr id="22" name="正方形/長方形 21"/>
              <p:cNvSpPr/>
              <p:nvPr/>
            </p:nvSpPr>
            <p:spPr bwMode="auto">
              <a:xfrm>
                <a:off x="4239683" y="2749550"/>
                <a:ext cx="385234" cy="12488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3585633" y="2681983"/>
                <a:ext cx="1693333" cy="313266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r>
                  <a:rPr kumimoji="1" lang="ja-JP" altLang="en-US" sz="700" b="0" i="0" u="none" strike="noStrike" cap="none" normalizeH="0" baseline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latin typeface="Arial" charset="0"/>
                    <a:ea typeface="メイリオ" pitchFamily="50" charset="-128"/>
                    <a:cs typeface="メイリオ" pitchFamily="50" charset="-128"/>
                  </a:rPr>
                  <a:t>上司三郎</a:t>
                </a:r>
              </a:p>
            </p:txBody>
          </p:sp>
        </p:grpSp>
      </p:grpSp>
      <p:sp>
        <p:nvSpPr>
          <p:cNvPr id="29" name="正方形/長方形 28"/>
          <p:cNvSpPr/>
          <p:nvPr/>
        </p:nvSpPr>
        <p:spPr bwMode="auto">
          <a:xfrm>
            <a:off x="561003" y="5860724"/>
            <a:ext cx="1312527" cy="22765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4226945" y="4528867"/>
            <a:ext cx="1799990" cy="134048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7434353" y="4317345"/>
            <a:ext cx="1811808" cy="171251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4917901" y="6172917"/>
            <a:ext cx="449465" cy="16838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2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使い方ナビゲーション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048704" y="1758709"/>
            <a:ext cx="3798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ステップ３：活用支援サイトへ遷移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一例として、　　　　　　　　　　　　 をタップすると、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活用支援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サイト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に遷移します。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174086" y="4195021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/>
          <a:srcRect l="66823" b="2852"/>
          <a:stretch/>
        </p:blipFill>
        <p:spPr>
          <a:xfrm>
            <a:off x="1992040" y="2691439"/>
            <a:ext cx="1870696" cy="2993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4503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若葉マークから活用支援サイト等にアクセスする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17" y="2124951"/>
            <a:ext cx="2011540" cy="3560362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5811744" y="1755619"/>
            <a:ext cx="2516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活用支援サイト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TOP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40" y="2014403"/>
            <a:ext cx="1680937" cy="235921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5" name="正方形/長方形 14"/>
          <p:cNvSpPr/>
          <p:nvPr/>
        </p:nvSpPr>
        <p:spPr bwMode="auto">
          <a:xfrm>
            <a:off x="2053087" y="3932656"/>
            <a:ext cx="1742536" cy="25978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6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rPr>
              <a:t>２．案件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0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3419934" y="1695194"/>
            <a:ext cx="28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案件をタップ</a:t>
            </a:r>
            <a:endParaRPr lang="ja-JP" altLang="en-US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案件の詳細画面を表示する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61" y="2632879"/>
            <a:ext cx="2144461" cy="37192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498621" y="1705313"/>
            <a:ext cx="289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ステップ１：メニューを表示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画面左上部の　　 をタップ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184DB35-2FBA-45AE-83CE-09195E88A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01" y="1971584"/>
            <a:ext cx="270000" cy="22235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t="4983" r="15419" b="6241"/>
          <a:stretch/>
        </p:blipFill>
        <p:spPr>
          <a:xfrm>
            <a:off x="4248183" y="1965234"/>
            <a:ext cx="1130268" cy="2060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125" y="2632879"/>
            <a:ext cx="2097599" cy="37192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6353320" y="1692613"/>
            <a:ext cx="313304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ステップ３：条件を入力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　　　　　　に条件を入力してください。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［顧客名］［自社担当者］［自社担当部署］　　  　を対象とした前方一致検索となります。</a:t>
            </a:r>
          </a:p>
          <a:p>
            <a:pPr>
              <a:spcBef>
                <a:spcPts val="600"/>
              </a:spcBef>
            </a:pP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162" y="1977386"/>
            <a:ext cx="941513" cy="1698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55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案件詳細画面の表示方法は「メニューを表示」→「案件をタップ」→「条件を入力」→「案件名をタップ」の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3204046" y="2620737"/>
            <a:ext cx="2567423" cy="3731367"/>
            <a:chOff x="3204046" y="2620737"/>
            <a:chExt cx="2567423" cy="3731367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10423" y="2632879"/>
              <a:ext cx="2161046" cy="371922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6" name="正方形/長方形 35"/>
            <p:cNvSpPr/>
            <p:nvPr/>
          </p:nvSpPr>
          <p:spPr bwMode="auto">
            <a:xfrm>
              <a:off x="3858096" y="2688304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3204046" y="2620737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六郎</a:t>
              </a: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5" name="正方形/長方形 34"/>
          <p:cNvSpPr/>
          <p:nvPr/>
        </p:nvSpPr>
        <p:spPr bwMode="auto">
          <a:xfrm>
            <a:off x="697661" y="2620737"/>
            <a:ext cx="277124" cy="25681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517125" y="3083926"/>
            <a:ext cx="1419177" cy="20273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3620807" y="4388972"/>
            <a:ext cx="1503284" cy="25572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2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案件の詳細画面を表示する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56" y="2401058"/>
            <a:ext cx="2224279" cy="39242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543" r="1162"/>
          <a:stretch/>
        </p:blipFill>
        <p:spPr>
          <a:xfrm>
            <a:off x="5770045" y="2360086"/>
            <a:ext cx="2225870" cy="39652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" name="正方形/長方形 27"/>
          <p:cNvSpPr/>
          <p:nvPr/>
        </p:nvSpPr>
        <p:spPr>
          <a:xfrm>
            <a:off x="5499349" y="1522512"/>
            <a:ext cx="276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案件詳細画面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した案件の詳細画面が開きます。</a:t>
            </a:r>
            <a:endParaRPr lang="en-US" altLang="ja-JP" sz="105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395976" y="4026731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案件詳細画面の表示方法は「メニューを表示」→「案件をタップ」→「条件を入力」→「案件名をタップ」の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098821" y="1590647"/>
            <a:ext cx="28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ステップ４：案件名をタップ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絞り込まれた案件から閲覧する案件を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タップしてください。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40" y="2666794"/>
            <a:ext cx="388257" cy="388257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 bwMode="auto">
          <a:xfrm>
            <a:off x="5770045" y="2709924"/>
            <a:ext cx="1342563" cy="31794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3671148" y="3985404"/>
            <a:ext cx="908587" cy="29329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r="499" b="199"/>
          <a:stretch/>
        </p:blipFill>
        <p:spPr>
          <a:xfrm>
            <a:off x="755649" y="2400418"/>
            <a:ext cx="2314639" cy="4013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案件に紐づく情報の確認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645852" y="2346448"/>
            <a:ext cx="2737586" cy="2039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カレンダー画面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645852" y="4446332"/>
            <a:ext cx="2737586" cy="1985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498714" y="2346448"/>
            <a:ext cx="2737586" cy="2039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活動履歴画面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498714" y="4449878"/>
            <a:ext cx="2737586" cy="1981747"/>
          </a:xfrm>
          <a:prstGeom prst="rect">
            <a:avLst/>
          </a:prstGeom>
          <a:solidFill>
            <a:schemeClr val="accent4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タイムライン投稿画面</a:t>
            </a:r>
            <a:endParaRPr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二等辺三角形 33"/>
          <p:cNvSpPr/>
          <p:nvPr/>
        </p:nvSpPr>
        <p:spPr bwMode="auto">
          <a:xfrm rot="5400000">
            <a:off x="2579156" y="430884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191925" y="6032877"/>
            <a:ext cx="334251" cy="385074"/>
          </a:xfrm>
          <a:prstGeom prst="rect">
            <a:avLst/>
          </a:prstGeom>
          <a:solidFill>
            <a:schemeClr val="accent6">
              <a:alpha val="2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89038" y="6032876"/>
            <a:ext cx="359718" cy="386130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570031" y="6032876"/>
            <a:ext cx="342937" cy="385073"/>
          </a:xfrm>
          <a:prstGeom prst="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969106" y="6032877"/>
            <a:ext cx="344596" cy="381440"/>
          </a:xfrm>
          <a:prstGeom prst="rect">
            <a:avLst/>
          </a:prstGeom>
          <a:solidFill>
            <a:schemeClr val="accent4">
              <a:alpha val="20000"/>
            </a:schemeClr>
          </a:solidFill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8620" y="1705313"/>
            <a:ext cx="512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詳細画面から他画面への遷移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案件詳細画面からワンタップで画面遷移する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でき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ます。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94" y="4767635"/>
            <a:ext cx="2099634" cy="14895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b="19291"/>
          <a:stretch/>
        </p:blipFill>
        <p:spPr>
          <a:xfrm>
            <a:off x="3987994" y="4740694"/>
            <a:ext cx="2082427" cy="14751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5" y="1261019"/>
            <a:ext cx="5520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案件詳細画面から遷移する対象のボタンをタップします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6463074" y="2640648"/>
            <a:ext cx="2350752" cy="1559396"/>
            <a:chOff x="3610212" y="4744078"/>
            <a:chExt cx="2350752" cy="1559396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7"/>
            <a:srcRect t="-1" b="48052"/>
            <a:stretch/>
          </p:blipFill>
          <p:spPr>
            <a:xfrm>
              <a:off x="3948221" y="4744078"/>
              <a:ext cx="2012743" cy="155939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5" name="正方形/長方形 24"/>
            <p:cNvSpPr/>
            <p:nvPr/>
          </p:nvSpPr>
          <p:spPr bwMode="auto">
            <a:xfrm>
              <a:off x="4291249" y="5049762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3610212" y="4985744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600" dirty="0" smtClean="0">
                  <a:solidFill>
                    <a:srgbClr val="5497C5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600" dirty="0">
                  <a:solidFill>
                    <a:srgbClr val="5497C5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六郎</a:t>
              </a:r>
              <a:endParaRPr kumimoji="1" lang="ja-JP" altLang="en-US" sz="600" b="0" i="0" u="none" strike="noStrike" cap="none" normalizeH="0" baseline="0" dirty="0" smtClean="0">
                <a:ln>
                  <a:noFill/>
                </a:ln>
                <a:solidFill>
                  <a:srgbClr val="5497C5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4291249" y="5962482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3610212" y="5898464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600" dirty="0" smtClean="0">
                  <a:solidFill>
                    <a:srgbClr val="5497C5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600" dirty="0">
                  <a:solidFill>
                    <a:srgbClr val="5497C5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六郎</a:t>
              </a:r>
              <a:endParaRPr kumimoji="1" lang="ja-JP" altLang="en-US" sz="600" b="0" i="0" u="none" strike="noStrike" cap="none" normalizeH="0" baseline="0" dirty="0" smtClean="0">
                <a:ln>
                  <a:noFill/>
                </a:ln>
                <a:solidFill>
                  <a:srgbClr val="5497C5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3987994" y="2640810"/>
            <a:ext cx="2082428" cy="1320742"/>
            <a:chOff x="3987994" y="2640810"/>
            <a:chExt cx="2082428" cy="132074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8"/>
            <a:srcRect r="1570" b="64106"/>
            <a:stretch/>
          </p:blipFill>
          <p:spPr>
            <a:xfrm>
              <a:off x="3987994" y="2640810"/>
              <a:ext cx="2082428" cy="130829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6" name="正方形/長方形 35"/>
            <p:cNvSpPr/>
            <p:nvPr/>
          </p:nvSpPr>
          <p:spPr bwMode="auto">
            <a:xfrm>
              <a:off x="4327524" y="3838073"/>
              <a:ext cx="311151" cy="767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4194173" y="3790448"/>
              <a:ext cx="534900" cy="17110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営業六郎</a:t>
              </a: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4302124" y="3315335"/>
              <a:ext cx="311151" cy="76702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 bwMode="auto">
            <a:xfrm>
              <a:off x="4168773" y="3267710"/>
              <a:ext cx="534900" cy="17110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営業六郎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8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 smtClean="0">
                <a:solidFill>
                  <a:srgbClr val="4472C4"/>
                </a:solidFill>
                <a:latin typeface="メイリオ"/>
                <a:ea typeface="メイリオ"/>
              </a:rPr>
              <a:t>３．活動登録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テキスト ボックス 46"/>
          <p:cNvSpPr txBox="1"/>
          <p:nvPr/>
        </p:nvSpPr>
        <p:spPr>
          <a:xfrm>
            <a:off x="4939938" y="3625791"/>
            <a:ext cx="464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ステップ３：次回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スケジュールを登録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   をタップし、スケジュールを選択します。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939938" y="2805610"/>
            <a:ext cx="4474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ステップ２：進捗状況を選択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 をタップし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、その時の進捗状況に応じて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 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939938" y="1985429"/>
            <a:ext cx="4641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：面談者を入力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をタップします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。名刺氏名を選択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 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活動登録をする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7255" r="45441" b="67476"/>
          <a:stretch/>
        </p:blipFill>
        <p:spPr>
          <a:xfrm>
            <a:off x="5079182" y="3076880"/>
            <a:ext cx="1089511" cy="1911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1" r="807" b="48145"/>
          <a:stretch/>
        </p:blipFill>
        <p:spPr>
          <a:xfrm>
            <a:off x="5079182" y="2226842"/>
            <a:ext cx="1448315" cy="2436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7" t="4370" r="286" b="91010"/>
          <a:stretch/>
        </p:blipFill>
        <p:spPr>
          <a:xfrm>
            <a:off x="5079182" y="2534439"/>
            <a:ext cx="231708" cy="1908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6" b="6147"/>
          <a:stretch/>
        </p:blipFill>
        <p:spPr>
          <a:xfrm>
            <a:off x="5079182" y="3857687"/>
            <a:ext cx="1572603" cy="2844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6" t="3867" r="152" b="90643"/>
          <a:stretch/>
        </p:blipFill>
        <p:spPr>
          <a:xfrm>
            <a:off x="8515483" y="4621321"/>
            <a:ext cx="266701" cy="2116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/>
          <a:stretch/>
        </p:blipFill>
        <p:spPr>
          <a:xfrm>
            <a:off x="1363136" y="1768415"/>
            <a:ext cx="2679032" cy="46217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8" name="テキスト ボックス 47"/>
          <p:cNvSpPr txBox="1"/>
          <p:nvPr/>
        </p:nvSpPr>
        <p:spPr>
          <a:xfrm>
            <a:off x="4939938" y="4380907"/>
            <a:ext cx="4386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その他、ピンク色の項目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必須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を中心に情報を入力し、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63415" y="1261019"/>
            <a:ext cx="9042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活動登録は「面談者を選択」→「進捗状況を選択」→「次回スケジュールを登録」→「登録ボタンを押す」の４ステップで完了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 bwMode="auto">
          <a:xfrm>
            <a:off x="3683479" y="1758700"/>
            <a:ext cx="367315" cy="34614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4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5" y="2656655"/>
            <a:ext cx="2191868" cy="38671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4" y="2082682"/>
            <a:ext cx="246062" cy="23812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23454" y="1835580"/>
            <a:ext cx="322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左上の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押すとメニューが表示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724550" y="1816339"/>
            <a:ext cx="331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ステップ２：カレンダー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スケジュールから活動登録</a:t>
            </a:r>
            <a:endParaRPr kumimoji="1" lang="ja-JP" altLang="en-US" sz="2000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9" t="58038" r="5623" b="36703"/>
          <a:stretch/>
        </p:blipFill>
        <p:spPr>
          <a:xfrm>
            <a:off x="8074406" y="2097788"/>
            <a:ext cx="209551" cy="203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2" name="テキスト ボックス 41"/>
          <p:cNvSpPr txBox="1"/>
          <p:nvPr/>
        </p:nvSpPr>
        <p:spPr>
          <a:xfrm>
            <a:off x="6945134" y="1816339"/>
            <a:ext cx="253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ステップ３：サブメニューを表示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 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7021843" y="2656655"/>
            <a:ext cx="2244530" cy="3867182"/>
            <a:chOff x="598112" y="2740646"/>
            <a:chExt cx="2244530" cy="3867182"/>
          </a:xfrm>
        </p:grpSpPr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3"/>
            <a:stretch/>
          </p:blipFill>
          <p:spPr>
            <a:xfrm>
              <a:off x="598112" y="2740646"/>
              <a:ext cx="2244530" cy="386718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46" name="グループ化 45"/>
            <p:cNvGrpSpPr/>
            <p:nvPr/>
          </p:nvGrpSpPr>
          <p:grpSpPr>
            <a:xfrm>
              <a:off x="835023" y="4683857"/>
              <a:ext cx="485775" cy="184150"/>
              <a:chOff x="835023" y="4683857"/>
              <a:chExt cx="485775" cy="184150"/>
            </a:xfrm>
          </p:grpSpPr>
          <p:sp>
            <p:nvSpPr>
              <p:cNvPr id="56" name="正方形/長方形 55"/>
              <p:cNvSpPr/>
              <p:nvPr/>
            </p:nvSpPr>
            <p:spPr bwMode="auto">
              <a:xfrm>
                <a:off x="936624" y="4724008"/>
                <a:ext cx="282575" cy="82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57" name="正方形/長方形 56"/>
              <p:cNvSpPr/>
              <p:nvPr/>
            </p:nvSpPr>
            <p:spPr bwMode="auto">
              <a:xfrm>
                <a:off x="835023" y="4683857"/>
                <a:ext cx="485775" cy="1841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r>
                  <a:rPr kumimoji="1" lang="ja-JP" altLang="en-US" sz="500" b="0" i="0" u="none" strike="noStrike" cap="none" normalizeH="0" baseline="0" dirty="0" smtClean="0">
                    <a:ln>
                      <a:noFill/>
                    </a:ln>
                    <a:solidFill>
                      <a:srgbClr val="ACACAC"/>
                    </a:solidFill>
                    <a:effectLst/>
                    <a:latin typeface="Arial" charset="0"/>
                    <a:ea typeface="メイリオ" pitchFamily="50" charset="-128"/>
                    <a:cs typeface="メイリオ" pitchFamily="50" charset="-128"/>
                  </a:rPr>
                  <a:t>営業二郎</a:t>
                </a:r>
              </a:p>
            </p:txBody>
          </p:sp>
        </p:grpSp>
        <p:grpSp>
          <p:nvGrpSpPr>
            <p:cNvPr id="47" name="グループ化 46"/>
            <p:cNvGrpSpPr/>
            <p:nvPr/>
          </p:nvGrpSpPr>
          <p:grpSpPr>
            <a:xfrm>
              <a:off x="835022" y="5055266"/>
              <a:ext cx="485775" cy="184150"/>
              <a:chOff x="835023" y="4693316"/>
              <a:chExt cx="485775" cy="184150"/>
            </a:xfrm>
          </p:grpSpPr>
          <p:sp>
            <p:nvSpPr>
              <p:cNvPr id="54" name="正方形/長方形 53"/>
              <p:cNvSpPr/>
              <p:nvPr/>
            </p:nvSpPr>
            <p:spPr bwMode="auto">
              <a:xfrm>
                <a:off x="936625" y="4736389"/>
                <a:ext cx="282575" cy="82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55" name="正方形/長方形 54"/>
              <p:cNvSpPr/>
              <p:nvPr/>
            </p:nvSpPr>
            <p:spPr bwMode="auto">
              <a:xfrm>
                <a:off x="835023" y="4693316"/>
                <a:ext cx="485775" cy="1841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r>
                  <a:rPr kumimoji="1" lang="ja-JP" altLang="en-US" sz="500" b="0" i="0" u="none" strike="noStrike" cap="none" normalizeH="0" baseline="0" dirty="0" smtClean="0">
                    <a:ln>
                      <a:noFill/>
                    </a:ln>
                    <a:solidFill>
                      <a:srgbClr val="ACACAC"/>
                    </a:solidFill>
                    <a:effectLst/>
                    <a:latin typeface="Arial" charset="0"/>
                    <a:ea typeface="メイリオ" pitchFamily="50" charset="-128"/>
                    <a:cs typeface="メイリオ" pitchFamily="50" charset="-128"/>
                  </a:rPr>
                  <a:t>営業二郎</a:t>
                </a:r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>
              <a:off x="835020" y="5421559"/>
              <a:ext cx="485775" cy="184150"/>
              <a:chOff x="835021" y="4706792"/>
              <a:chExt cx="485775" cy="184150"/>
            </a:xfrm>
          </p:grpSpPr>
          <p:sp>
            <p:nvSpPr>
              <p:cNvPr id="52" name="正方形/長方形 51"/>
              <p:cNvSpPr/>
              <p:nvPr/>
            </p:nvSpPr>
            <p:spPr bwMode="auto">
              <a:xfrm>
                <a:off x="936622" y="4748757"/>
                <a:ext cx="282575" cy="82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 bwMode="auto">
              <a:xfrm>
                <a:off x="835021" y="4706792"/>
                <a:ext cx="485775" cy="1841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r>
                  <a:rPr kumimoji="1" lang="ja-JP" altLang="en-US" sz="500" b="0" i="0" u="none" strike="noStrike" cap="none" normalizeH="0" baseline="0" dirty="0" smtClean="0">
                    <a:ln>
                      <a:noFill/>
                    </a:ln>
                    <a:solidFill>
                      <a:srgbClr val="ACACAC"/>
                    </a:solidFill>
                    <a:effectLst/>
                    <a:latin typeface="Arial" charset="0"/>
                    <a:ea typeface="メイリオ" pitchFamily="50" charset="-128"/>
                    <a:cs typeface="メイリオ" pitchFamily="50" charset="-128"/>
                  </a:rPr>
                  <a:t>営業二郎</a:t>
                </a:r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>
              <a:off x="835020" y="5774198"/>
              <a:ext cx="485775" cy="184150"/>
              <a:chOff x="835021" y="4706614"/>
              <a:chExt cx="485775" cy="184150"/>
            </a:xfrm>
          </p:grpSpPr>
          <p:sp>
            <p:nvSpPr>
              <p:cNvPr id="50" name="正方形/長方形 49"/>
              <p:cNvSpPr/>
              <p:nvPr/>
            </p:nvSpPr>
            <p:spPr bwMode="auto">
              <a:xfrm>
                <a:off x="936622" y="4760286"/>
                <a:ext cx="282575" cy="82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51" name="正方形/長方形 50"/>
              <p:cNvSpPr/>
              <p:nvPr/>
            </p:nvSpPr>
            <p:spPr bwMode="auto">
              <a:xfrm>
                <a:off x="835021" y="4706614"/>
                <a:ext cx="485775" cy="1841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r>
                  <a:rPr kumimoji="1" lang="ja-JP" altLang="en-US" sz="500" b="0" i="0" u="none" strike="noStrike" cap="none" normalizeH="0" baseline="0" dirty="0" smtClean="0">
                    <a:ln>
                      <a:noFill/>
                    </a:ln>
                    <a:solidFill>
                      <a:srgbClr val="ACACAC"/>
                    </a:solidFill>
                    <a:effectLst/>
                    <a:latin typeface="Arial" charset="0"/>
                    <a:ea typeface="メイリオ" pitchFamily="50" charset="-128"/>
                    <a:cs typeface="メイリオ" pitchFamily="50" charset="-128"/>
                  </a:rPr>
                  <a:t>営業二郎</a:t>
                </a:r>
              </a:p>
            </p:txBody>
          </p:sp>
        </p:grp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36" y="2656655"/>
            <a:ext cx="2196858" cy="3877628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4" y="2117009"/>
            <a:ext cx="798208" cy="203798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59" name="テキスト ボックス 58"/>
          <p:cNvSpPr txBox="1"/>
          <p:nvPr/>
        </p:nvSpPr>
        <p:spPr>
          <a:xfrm>
            <a:off x="863415" y="1261019"/>
            <a:ext cx="8437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スケジュール画面から、サブメニューを表示して、活動登録を行うことが可能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598469" y="2644849"/>
            <a:ext cx="273460" cy="25747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3833536" y="3048805"/>
            <a:ext cx="1376819" cy="23785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8876483" y="5177990"/>
            <a:ext cx="293396" cy="27878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0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>
          <a:xfrm>
            <a:off x="6905156" y="1702064"/>
            <a:ext cx="251639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登録した活動の詳細画面が表示されます。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3454" y="1835580"/>
            <a:ext cx="322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ステップ４：活動登録画面を呼び出す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サブメニューの　　　        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/>
          <a:stretch/>
        </p:blipFill>
        <p:spPr>
          <a:xfrm>
            <a:off x="3833536" y="2746590"/>
            <a:ext cx="2135928" cy="36835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/>
          <a:stretch/>
        </p:blipFill>
        <p:spPr>
          <a:xfrm>
            <a:off x="608054" y="2754775"/>
            <a:ext cx="2190909" cy="37839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スケジュールから活動登録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64311" r="54235" b="30084"/>
          <a:stretch/>
        </p:blipFill>
        <p:spPr>
          <a:xfrm>
            <a:off x="1639425" y="2092524"/>
            <a:ext cx="721360" cy="2184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863415" y="1261019"/>
            <a:ext cx="8437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スケジュール画面から、サブメニューを表示して、活動登録を行うことが可能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724550" y="1816339"/>
            <a:ext cx="2577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ステップ５：情報を入力して登録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を入力し、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をタップして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768658" y="4152444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52" y="2071396"/>
            <a:ext cx="247663" cy="222261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80" y="2746590"/>
            <a:ext cx="2070758" cy="36835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46" y="3124606"/>
            <a:ext cx="388257" cy="388257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 bwMode="auto">
          <a:xfrm>
            <a:off x="892810" y="5134762"/>
            <a:ext cx="737989" cy="23949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3828104" y="3512863"/>
            <a:ext cx="2141360" cy="291728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5693433" y="2737521"/>
            <a:ext cx="282499" cy="26447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7123178" y="3124604"/>
            <a:ext cx="2070759" cy="330554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9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アジェンダ</a:t>
            </a:r>
            <a:endParaRPr kumimoji="1"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92036" y="1148100"/>
            <a:ext cx="8021925" cy="4555029"/>
          </a:xfrm>
          <a:prstGeom prst="rect">
            <a:avLst/>
          </a:prstGeom>
          <a:noFill/>
        </p:spPr>
        <p:txBody>
          <a:bodyPr wrap="square" lIns="91373" tIns="45688" rIns="91373" bIns="45688" rtlCol="0">
            <a:spAutoFit/>
          </a:bodyPr>
          <a:lstStyle/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１</a:t>
            </a:r>
            <a:r>
              <a:rPr lang="ja-JP" altLang="en-US" sz="2000" dirty="0" smtClean="0">
                <a:latin typeface="+mj-ea"/>
                <a:ea typeface="+mj-ea"/>
              </a:rPr>
              <a:t>．メニュー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 smtClean="0">
                <a:latin typeface="+mj-ea"/>
                <a:ea typeface="+mj-ea"/>
              </a:rPr>
              <a:t>２．案件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３</a:t>
            </a:r>
            <a:r>
              <a:rPr lang="ja-JP" altLang="en-US" sz="2000" dirty="0" smtClean="0">
                <a:latin typeface="+mj-ea"/>
                <a:ea typeface="+mj-ea"/>
              </a:rPr>
              <a:t>．活動登録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４</a:t>
            </a:r>
            <a:r>
              <a:rPr lang="ja-JP" altLang="en-US" sz="2000" dirty="0" smtClean="0">
                <a:latin typeface="+mj-ea"/>
                <a:ea typeface="+mj-ea"/>
              </a:rPr>
              <a:t>．スケジュール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５</a:t>
            </a:r>
            <a:r>
              <a:rPr lang="ja-JP" altLang="en-US" sz="2000" dirty="0" smtClean="0">
                <a:latin typeface="+mj-ea"/>
                <a:ea typeface="+mj-ea"/>
              </a:rPr>
              <a:t>．</a:t>
            </a:r>
            <a:r>
              <a:rPr lang="en-US" altLang="ja-JP" sz="2000" dirty="0" err="1" smtClean="0">
                <a:latin typeface="+mj-ea"/>
                <a:ea typeface="+mj-ea"/>
              </a:rPr>
              <a:t>ToDo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６</a:t>
            </a:r>
            <a:r>
              <a:rPr lang="ja-JP" altLang="en-US" sz="2000" dirty="0" smtClean="0">
                <a:latin typeface="+mj-ea"/>
                <a:ea typeface="+mj-ea"/>
              </a:rPr>
              <a:t>．タイムライン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７</a:t>
            </a:r>
            <a:r>
              <a:rPr lang="ja-JP" altLang="en-US" sz="2000" dirty="0" smtClean="0">
                <a:latin typeface="+mj-ea"/>
                <a:ea typeface="+mj-ea"/>
              </a:rPr>
              <a:t>．日報・週報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８</a:t>
            </a:r>
            <a:r>
              <a:rPr lang="ja-JP" altLang="en-US" sz="2000" dirty="0" smtClean="0">
                <a:latin typeface="+mj-ea"/>
                <a:ea typeface="+mj-ea"/>
              </a:rPr>
              <a:t>．顧客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９</a:t>
            </a:r>
            <a:r>
              <a:rPr lang="ja-JP" altLang="en-US" sz="2000" dirty="0" smtClean="0">
                <a:latin typeface="+mj-ea"/>
                <a:ea typeface="+mj-ea"/>
              </a:rPr>
              <a:t>．名刺</a:t>
            </a:r>
            <a:endParaRPr lang="en-US" altLang="ja-JP" sz="20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2000" dirty="0">
                <a:latin typeface="+mj-ea"/>
                <a:ea typeface="+mj-ea"/>
              </a:rPr>
              <a:t>１０</a:t>
            </a:r>
            <a:r>
              <a:rPr lang="ja-JP" altLang="en-US" sz="2000" dirty="0" smtClean="0">
                <a:latin typeface="+mj-ea"/>
                <a:ea typeface="+mj-ea"/>
              </a:rPr>
              <a:t>．周辺</a:t>
            </a:r>
            <a:r>
              <a:rPr lang="ja-JP" altLang="en-US" sz="2000" dirty="0">
                <a:latin typeface="+mj-ea"/>
                <a:ea typeface="+mj-ea"/>
              </a:rPr>
              <a:t>地図（マップ機能</a:t>
            </a:r>
            <a:r>
              <a:rPr lang="ja-JP" altLang="en-US" sz="2000" dirty="0" smtClean="0">
                <a:latin typeface="+mj-ea"/>
                <a:ea typeface="+mj-ea"/>
              </a:rPr>
              <a:t>）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79438" y="5903022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kumimoji="1"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各スライド右上に、操作難易度を示す★（星マーク）を記載しております</a:t>
            </a:r>
            <a:endParaRPr kumimoji="1"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★の数が難易度レベルを示しております</a:t>
            </a:r>
            <a:endParaRPr kumimoji="1" lang="ja-JP" altLang="en-US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60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４．スケジュール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5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スケジュールとは？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465365" y="1746363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どんな利便性があるの？</a:t>
            </a:r>
            <a:endParaRPr lang="ja-JP" altLang="en-US" sz="1400" b="1" dirty="0">
              <a:solidFill>
                <a:schemeClr val="accent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504217" y="2026311"/>
            <a:ext cx="2120714" cy="0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048079" y="2172321"/>
            <a:ext cx="913175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スケジュール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に</a:t>
            </a:r>
            <a:r>
              <a:rPr lang="ja-JP" altLang="en-US" sz="1100" dirty="0">
                <a:latin typeface="+mj-ea"/>
                <a:ea typeface="+mj-ea"/>
              </a:rPr>
              <a:t>顧客情報、案件情報、名刺情報、スケジュールの参加者</a:t>
            </a:r>
            <a:r>
              <a:rPr lang="ja-JP" altLang="en-US" sz="1100" dirty="0" smtClean="0">
                <a:latin typeface="+mj-ea"/>
                <a:ea typeface="+mj-ea"/>
              </a:rPr>
              <a:t>を</a:t>
            </a:r>
            <a:r>
              <a:rPr lang="ja-JP" altLang="en-US" sz="1100" dirty="0">
                <a:latin typeface="+mj-ea"/>
                <a:ea typeface="+mj-ea"/>
              </a:rPr>
              <a:t>紐づけて登録できます！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</a:t>
            </a:r>
            <a:r>
              <a:rPr lang="ja-JP" altLang="en-US" sz="1100" dirty="0" smtClean="0">
                <a:latin typeface="+mj-ea"/>
                <a:ea typeface="+mj-ea"/>
              </a:rPr>
              <a:t>登録した情報は、カレンダーから簡単に参照できます！</a:t>
            </a:r>
            <a:endParaRPr lang="ja-JP" altLang="en-US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．</a:t>
            </a:r>
            <a:r>
              <a:rPr lang="ja-JP" altLang="en-US" sz="1100" dirty="0" smtClean="0">
                <a:latin typeface="+mj-ea"/>
                <a:ea typeface="+mj-ea"/>
              </a:rPr>
              <a:t>該当のスケジュールから、移動時間などを使ってすぐに活動登録ができます！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" y="2192656"/>
            <a:ext cx="629738" cy="62973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365611" y="310609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10" y="3364878"/>
            <a:ext cx="1735077" cy="30817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5288629" y="3096609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5288629" y="3364878"/>
            <a:ext cx="3773923" cy="2082486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888312" y="3907482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顧客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情報・案件情報に遷移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883552" y="3532828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日々のスケジュール登録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878336" y="4258875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活動登録・活動履歴参照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888312" y="4630183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他社員のスケジュール参照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418521" y="3540860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413304" y="4260868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5412872" y="3890985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412873" y="4630183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5412873" y="4989871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5878335" y="4984923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他社員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を巻き込んで</a:t>
            </a:r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スケジュール登録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63415" y="1261019"/>
            <a:ext cx="855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お手持ち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のスマホから外出先でもスケジュールや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顧客情報・案件情報・活動情報が登録・参照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スケジュール</a:t>
            </a:r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とは？</a:t>
            </a:r>
          </a:p>
        </p:txBody>
      </p:sp>
      <p:cxnSp>
        <p:nvCxnSpPr>
          <p:cNvPr id="32" name="直線コネクタ 31"/>
          <p:cNvCxnSpPr/>
          <p:nvPr/>
        </p:nvCxnSpPr>
        <p:spPr>
          <a:xfrm>
            <a:off x="500711" y="1158229"/>
            <a:ext cx="1731892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91489" r="79854" b="687"/>
          <a:stretch/>
        </p:blipFill>
        <p:spPr>
          <a:xfrm>
            <a:off x="2403471" y="2037850"/>
            <a:ext cx="346079" cy="2531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4" y="1789097"/>
            <a:ext cx="8818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表示形式を切り替える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カレンダー画面左下の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から、切り替えたい表示形式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表示形式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「リスト表示」「月表示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パターンです。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カレンダーの表示形式を変更する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90943" r="78507" b="1339"/>
          <a:stretch/>
        </p:blipFill>
        <p:spPr>
          <a:xfrm>
            <a:off x="2013372" y="2043445"/>
            <a:ext cx="312771" cy="2447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39" y="2891984"/>
            <a:ext cx="1991917" cy="35728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正方形/長方形 25"/>
          <p:cNvSpPr/>
          <p:nvPr/>
        </p:nvSpPr>
        <p:spPr>
          <a:xfrm>
            <a:off x="1937147" y="2619286"/>
            <a:ext cx="18116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月表示イメージ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b="1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68954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「リスト表示」「月表示」ボタンで表示形式を切り替えます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5614650" y="2619286"/>
            <a:ext cx="2003546" cy="3853307"/>
            <a:chOff x="5614650" y="2619286"/>
            <a:chExt cx="2003546" cy="3853307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650" y="2901419"/>
              <a:ext cx="2003546" cy="357117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7" name="正方形/長方形 26"/>
            <p:cNvSpPr/>
            <p:nvPr/>
          </p:nvSpPr>
          <p:spPr>
            <a:xfrm>
              <a:off x="5708959" y="2619286"/>
              <a:ext cx="181492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ja-JP" sz="1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【</a:t>
              </a:r>
              <a:r>
                <a:rPr lang="ja-JP" altLang="en-US" sz="1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リスト表示イメージ</a:t>
              </a:r>
              <a:r>
                <a:rPr lang="en-US" altLang="ja-JP" sz="1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】</a:t>
              </a:r>
              <a:endPara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5899150" y="3744595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 bwMode="auto">
            <a:xfrm>
              <a:off x="5797549" y="3693795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5926666" y="4036676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5825065" y="3985876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5931956" y="4356293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5830355" y="4305493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5926666" y="4716412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5825065" y="4665612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5926666" y="5208983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5825065" y="5158183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5926666" y="5528707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5825065" y="5477907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5926666" y="5852442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5825065" y="5801642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</p:grpSp>
      <p:sp>
        <p:nvSpPr>
          <p:cNvPr id="45" name="正方形/長方形 44"/>
          <p:cNvSpPr/>
          <p:nvPr/>
        </p:nvSpPr>
        <p:spPr bwMode="auto">
          <a:xfrm>
            <a:off x="5614650" y="6171915"/>
            <a:ext cx="432467" cy="29294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873531" y="6151080"/>
            <a:ext cx="452612" cy="31377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5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r="1061"/>
          <a:stretch/>
        </p:blipFill>
        <p:spPr>
          <a:xfrm>
            <a:off x="472389" y="2609232"/>
            <a:ext cx="2253199" cy="38743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r="796"/>
          <a:stretch/>
        </p:blipFill>
        <p:spPr>
          <a:xfrm>
            <a:off x="6924756" y="2591379"/>
            <a:ext cx="2231951" cy="38921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スマートフォンからスケジュール登録を行います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08762" y="1821938"/>
            <a:ext cx="2115323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画面左上部の　　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7184DB35-2FBA-45AE-83CE-09195E88A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863" y="2079153"/>
            <a:ext cx="270000" cy="222354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3759514" y="1822845"/>
            <a:ext cx="2651485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：カレンダー画面を開く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　     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/>
          <a:srcRect t="1" r="52740" b="-2"/>
          <a:stretch/>
        </p:blipFill>
        <p:spPr>
          <a:xfrm>
            <a:off x="4559054" y="2107084"/>
            <a:ext cx="561518" cy="1664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2" name="テキスト ボックス 41"/>
          <p:cNvSpPr txBox="1"/>
          <p:nvPr/>
        </p:nvSpPr>
        <p:spPr>
          <a:xfrm>
            <a:off x="6930301" y="1822845"/>
            <a:ext cx="2384259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ステップ３：日付を選択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を登録したい日付を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374793" y="2591378"/>
            <a:ext cx="2615124" cy="3892191"/>
            <a:chOff x="3432646" y="2591378"/>
            <a:chExt cx="2615124" cy="3892191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0668" y="2609233"/>
              <a:ext cx="2227102" cy="387433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9" name="正方形/長方形 18"/>
            <p:cNvSpPr/>
            <p:nvPr/>
          </p:nvSpPr>
          <p:spPr bwMode="auto">
            <a:xfrm>
              <a:off x="4070821" y="2658945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 bwMode="auto">
            <a:xfrm>
              <a:off x="3432646" y="2591378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5" name="正方形/長方形 24"/>
          <p:cNvSpPr/>
          <p:nvPr/>
        </p:nvSpPr>
        <p:spPr bwMode="auto">
          <a:xfrm>
            <a:off x="463763" y="2597333"/>
            <a:ext cx="278109" cy="24850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7563339" y="3362185"/>
            <a:ext cx="305911" cy="18765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3759514" y="3034328"/>
            <a:ext cx="1554358" cy="28511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4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7014727" y="2631777"/>
            <a:ext cx="2227235" cy="3889354"/>
            <a:chOff x="6924923" y="2591377"/>
            <a:chExt cx="2229897" cy="3889354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4923" y="2591377"/>
              <a:ext cx="2229897" cy="388935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1" name="正方形/長方形 20"/>
            <p:cNvSpPr/>
            <p:nvPr/>
          </p:nvSpPr>
          <p:spPr bwMode="auto">
            <a:xfrm>
              <a:off x="7605706" y="5818071"/>
              <a:ext cx="485304" cy="143796"/>
            </a:xfrm>
            <a:prstGeom prst="rect">
              <a:avLst/>
            </a:prstGeom>
            <a:solidFill>
              <a:srgbClr val="FFDDD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650" b="0" i="0" u="none" strike="noStrike" cap="none" normalizeH="0" baseline="0" dirty="0" smtClean="0">
                <a:ln>
                  <a:noFill/>
                </a:ln>
                <a:solidFill>
                  <a:srgbClr val="403132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 bwMode="auto">
            <a:xfrm>
              <a:off x="6951656" y="5750504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650" dirty="0" smtClean="0">
                  <a:solidFill>
                    <a:srgbClr val="403132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  <a:endParaRPr kumimoji="1" lang="ja-JP" altLang="en-US" sz="650" b="0" i="0" u="none" strike="noStrike" cap="none" normalizeH="0" baseline="0" dirty="0" smtClean="0">
                <a:ln>
                  <a:noFill/>
                </a:ln>
                <a:solidFill>
                  <a:srgbClr val="403132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5" name="正方形/長方形 34"/>
          <p:cNvSpPr/>
          <p:nvPr/>
        </p:nvSpPr>
        <p:spPr bwMode="auto">
          <a:xfrm>
            <a:off x="8964309" y="2624098"/>
            <a:ext cx="285037" cy="28678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23455" y="1804574"/>
            <a:ext cx="2221121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</a:t>
            </a:r>
            <a:r>
              <a:rPr kumimoji="1"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+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ボタンをタップ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画面右上部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862" y="2574015"/>
            <a:ext cx="2234407" cy="38921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/>
          <a:srcRect r="796"/>
          <a:stretch/>
        </p:blipFill>
        <p:spPr>
          <a:xfrm>
            <a:off x="523454" y="2574015"/>
            <a:ext cx="2231951" cy="38921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713" y="2057551"/>
            <a:ext cx="247685" cy="247685"/>
          </a:xfrm>
          <a:prstGeom prst="rect">
            <a:avLst/>
          </a:prstGeom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スマートフォンからスケジュール登録を行います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766438" y="1805483"/>
            <a:ext cx="249180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ステップ５：登録画面を開く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608" y="2057553"/>
            <a:ext cx="1305107" cy="2286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7014791" y="1859497"/>
            <a:ext cx="249180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ステップ６：情報を入力して登録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任意の情報を入力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して、画面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右上部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 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4790" y="2359252"/>
            <a:ext cx="333422" cy="209579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 bwMode="auto">
          <a:xfrm>
            <a:off x="2475780" y="2564424"/>
            <a:ext cx="284119" cy="25689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4038262" y="4181139"/>
            <a:ext cx="1689678" cy="27871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12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09" y="2145877"/>
            <a:ext cx="2467257" cy="43669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3706309" y="1522629"/>
            <a:ext cx="2675637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登録画面が表示されます。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スマートフォンからスケジュール登録を行います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1746452" y="4125998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74" y="2412725"/>
            <a:ext cx="388257" cy="38825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 bwMode="auto">
          <a:xfrm>
            <a:off x="3706307" y="2424738"/>
            <a:ext cx="2467259" cy="211275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他の社員のスケジュールを参照する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8" t="91282" r="27831" b="1348"/>
          <a:stretch/>
        </p:blipFill>
        <p:spPr>
          <a:xfrm>
            <a:off x="1989550" y="2099513"/>
            <a:ext cx="294817" cy="2138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91088" r="19637" b="277"/>
          <a:stretch/>
        </p:blipFill>
        <p:spPr>
          <a:xfrm>
            <a:off x="8164534" y="2080748"/>
            <a:ext cx="300565" cy="2191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9" y="2620135"/>
            <a:ext cx="2157203" cy="386934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4" y="1261019"/>
            <a:ext cx="6554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スケジュールの表示対象を切り替えることで、他社員のスケジュールを見ることができます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740013" y="1822845"/>
            <a:ext cx="2875608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：社員を選択する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を見たい社員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の部署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と氏名を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選択すると、スケジュールが開きます。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717164" y="1822845"/>
            <a:ext cx="2697347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ステップ３：自分の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カレンダーに戻る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カレンダー画面下部の　　　を押すと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自分のカレンダー画面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に戻ります。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8763" y="1821938"/>
            <a:ext cx="2137045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ステップ１：社員選択を押す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カレンダー画面下部の　　　</a:t>
            </a:r>
            <a:r>
              <a:rPr lang="ja-JP" altLang="en-US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822396" y="2576862"/>
            <a:ext cx="2202570" cy="3915808"/>
            <a:chOff x="6822396" y="2576862"/>
            <a:chExt cx="2202570" cy="3915808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396" y="2592286"/>
              <a:ext cx="2202570" cy="390038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0" name="正方形/長方形 29"/>
            <p:cNvSpPr/>
            <p:nvPr/>
          </p:nvSpPr>
          <p:spPr bwMode="auto">
            <a:xfrm>
              <a:off x="7723334" y="2625379"/>
              <a:ext cx="485304" cy="143796"/>
            </a:xfrm>
            <a:prstGeom prst="rect">
              <a:avLst/>
            </a:prstGeom>
            <a:solidFill>
              <a:srgbClr val="0077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750" b="1" i="0" u="none" strike="noStrike" cap="none" normalizeH="0" baseline="0" dirty="0" smtClean="0">
                <a:ln>
                  <a:noFill/>
                </a:ln>
                <a:solidFill>
                  <a:srgbClr val="F7FBFD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7069284" y="2576862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50" b="1" dirty="0" smtClean="0">
                  <a:solidFill>
                    <a:srgbClr val="F7FBFD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  <a:endParaRPr kumimoji="1" lang="ja-JP" altLang="en-US" sz="750" b="1" i="0" u="none" strike="noStrike" cap="none" normalizeH="0" baseline="0" dirty="0" smtClean="0">
                <a:ln>
                  <a:noFill/>
                </a:ln>
                <a:solidFill>
                  <a:srgbClr val="F7FBFD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7170885" y="4531056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7069284" y="4480256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7170885" y="4885069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7069284" y="4834269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7170885" y="5239082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7069284" y="5188282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629802" y="2620135"/>
            <a:ext cx="2297406" cy="3859924"/>
            <a:chOff x="3629802" y="2620135"/>
            <a:chExt cx="2297406" cy="3859924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203" y="2620135"/>
              <a:ext cx="2163005" cy="385992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" name="正方形/長方形 2"/>
            <p:cNvSpPr/>
            <p:nvPr/>
          </p:nvSpPr>
          <p:spPr bwMode="auto">
            <a:xfrm>
              <a:off x="4121150" y="3949700"/>
              <a:ext cx="407988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" name="正方形/長方形 3"/>
            <p:cNvSpPr/>
            <p:nvPr/>
          </p:nvSpPr>
          <p:spPr bwMode="auto">
            <a:xfrm>
              <a:off x="3634581" y="3871911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rgbClr val="3F3F3F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4116379" y="4248159"/>
              <a:ext cx="407988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 bwMode="auto">
            <a:xfrm>
              <a:off x="3629810" y="4170370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 smtClean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上司</a:t>
              </a:r>
              <a:r>
                <a:rPr lang="ja-JP" altLang="en-US" sz="700" dirty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三郎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4116371" y="4538673"/>
              <a:ext cx="407988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3629802" y="4460884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 smtClean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営業夏</a:t>
              </a:r>
              <a:r>
                <a:rPr lang="ja-JP" altLang="en-US" sz="700" dirty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子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4116356" y="4822845"/>
              <a:ext cx="531841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3726626" y="4759343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 smtClean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営業五郎 </a:t>
              </a:r>
              <a:r>
                <a:rPr lang="ja-JP" altLang="en-US" sz="700" dirty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担当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4117956" y="5118125"/>
              <a:ext cx="735032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3726626" y="5044613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 smtClean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営業六郎 担当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4116371" y="5408483"/>
              <a:ext cx="407988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 bwMode="auto">
            <a:xfrm>
              <a:off x="3629802" y="5330694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 smtClean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 bwMode="auto">
            <a:xfrm>
              <a:off x="4116371" y="5704875"/>
              <a:ext cx="407988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3629802" y="5627086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 smtClean="0">
                  <a:solidFill>
                    <a:srgbClr val="3F3F3F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営業秋子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4121897" y="5996503"/>
              <a:ext cx="407988" cy="112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3635328" y="5918714"/>
              <a:ext cx="1381125" cy="2873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rgbClr val="3F3F3F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技術一郎</a:t>
              </a:r>
            </a:p>
          </p:txBody>
        </p:sp>
      </p:grpSp>
      <p:sp>
        <p:nvSpPr>
          <p:cNvPr id="54" name="正方形/長方形 53"/>
          <p:cNvSpPr/>
          <p:nvPr/>
        </p:nvSpPr>
        <p:spPr bwMode="auto">
          <a:xfrm>
            <a:off x="1716657" y="6122923"/>
            <a:ext cx="414068" cy="35713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 bwMode="auto">
          <a:xfrm>
            <a:off x="3771485" y="3084617"/>
            <a:ext cx="2155723" cy="17735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 bwMode="auto">
          <a:xfrm>
            <a:off x="8155907" y="6169776"/>
            <a:ext cx="418749" cy="31890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 bwMode="auto">
          <a:xfrm>
            <a:off x="3772645" y="3826810"/>
            <a:ext cx="2154563" cy="29504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7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/>
          <p:cNvSpPr txBox="1"/>
          <p:nvPr/>
        </p:nvSpPr>
        <p:spPr>
          <a:xfrm>
            <a:off x="5872919" y="1808622"/>
            <a:ext cx="24841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：各種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遷移する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見たい情報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のタップすると各種画面へ遷移します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69" y="2574014"/>
            <a:ext cx="2235831" cy="38921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1603809" y="1803767"/>
            <a:ext cx="2624004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ステップ１：スケジュールを選択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スケジュールをタップしてください。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10" y="2574014"/>
            <a:ext cx="2213500" cy="38972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カレンダー画面</a:t>
            </a:r>
            <a:r>
              <a:rPr lang="ja-JP" altLang="en-US" sz="2000" dirty="0" smtClean="0"/>
              <a:t>からの情報</a:t>
            </a:r>
            <a:r>
              <a:rPr lang="ja-JP" altLang="en-US" sz="2000" dirty="0"/>
              <a:t>参照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8036138" y="3914358"/>
            <a:ext cx="1378373" cy="485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案件情報画面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048837" y="3001692"/>
            <a:ext cx="1352973" cy="485303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顧客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情報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画面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メイリオ"/>
              <a:ea typeface="メイリオ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8065624" y="5011734"/>
            <a:ext cx="1352973" cy="485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活動履歴画面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8065625" y="5738970"/>
            <a:ext cx="1352973" cy="4853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活動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登録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画面</a:t>
            </a:r>
          </a:p>
        </p:txBody>
      </p:sp>
      <p:cxnSp>
        <p:nvCxnSpPr>
          <p:cNvPr id="40" name="カギ線コネクタ 39"/>
          <p:cNvCxnSpPr>
            <a:stCxn id="45" idx="2"/>
            <a:endCxn id="36" idx="1"/>
          </p:cNvCxnSpPr>
          <p:nvPr/>
        </p:nvCxnSpPr>
        <p:spPr>
          <a:xfrm rot="16200000" flipH="1">
            <a:off x="7391881" y="3512753"/>
            <a:ext cx="241934" cy="1046579"/>
          </a:xfrm>
          <a:prstGeom prst="bentConnector2">
            <a:avLst/>
          </a:prstGeom>
          <a:ln w="190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40"/>
          <p:cNvCxnSpPr>
            <a:stCxn id="44" idx="0"/>
            <a:endCxn id="37" idx="1"/>
          </p:cNvCxnSpPr>
          <p:nvPr/>
        </p:nvCxnSpPr>
        <p:spPr>
          <a:xfrm rot="5400000" flipH="1" flipV="1">
            <a:off x="7449650" y="3073238"/>
            <a:ext cx="428080" cy="770293"/>
          </a:xfrm>
          <a:prstGeom prst="bentConnector2">
            <a:avLst/>
          </a:prstGeom>
          <a:ln w="19050">
            <a:solidFill>
              <a:srgbClr val="9999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41"/>
          <p:cNvCxnSpPr>
            <a:stCxn id="46" idx="0"/>
            <a:endCxn id="38" idx="1"/>
          </p:cNvCxnSpPr>
          <p:nvPr/>
        </p:nvCxnSpPr>
        <p:spPr>
          <a:xfrm rot="5400000" flipH="1" flipV="1">
            <a:off x="6983579" y="5060571"/>
            <a:ext cx="888229" cy="1275861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42"/>
          <p:cNvCxnSpPr>
            <a:stCxn id="47" idx="0"/>
            <a:endCxn id="39" idx="1"/>
          </p:cNvCxnSpPr>
          <p:nvPr/>
        </p:nvCxnSpPr>
        <p:spPr>
          <a:xfrm rot="5400000" flipH="1" flipV="1">
            <a:off x="7643854" y="5714768"/>
            <a:ext cx="154916" cy="688625"/>
          </a:xfrm>
          <a:prstGeom prst="bentConnector2">
            <a:avLst/>
          </a:prstGeom>
          <a:ln w="1905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6632416" y="3672424"/>
            <a:ext cx="1292255" cy="108198"/>
          </a:xfrm>
          <a:prstGeom prst="rect">
            <a:avLst/>
          </a:prstGeom>
          <a:noFill/>
          <a:ln w="28575">
            <a:solidFill>
              <a:srgbClr val="99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631999" y="3799283"/>
            <a:ext cx="715120" cy="11579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552731" y="6142615"/>
            <a:ext cx="474064" cy="32280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138643" y="6136538"/>
            <a:ext cx="476713" cy="322802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863415" y="1261019"/>
            <a:ext cx="7771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スケジュールのポップアップから、顧客情報、案件情報、活動登録、活動履歴へワンタップで遷移します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 bwMode="auto">
          <a:xfrm>
            <a:off x="1593914" y="4630399"/>
            <a:ext cx="2223396" cy="34674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7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1615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５．</a:t>
            </a:r>
            <a:r>
              <a:rPr lang="en-US" altLang="ja-JP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ToDo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/>
              <a:t>とは？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99975" y="2960896"/>
            <a:ext cx="1716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42629" y="2984153"/>
            <a:ext cx="3321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5542628" y="3242547"/>
            <a:ext cx="3773923" cy="2396254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6136975" y="3755367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終わったタスクは完了登録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137551" y="3397210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カレンダーにタスクを登録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136975" y="4124965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タスクの優先度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設定</a:t>
            </a:r>
            <a:endParaRPr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136975" y="4494565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完了日を過ぎたものは赤色で強調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672520" y="340524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667303" y="4125250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666871" y="3755367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5666872" y="4494565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666872" y="4854253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136974" y="4854254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完了予定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前に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アラート送信可能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136973" y="5204317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複数ユーザーで共有可能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5653807" y="5204317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6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5365" y="1746363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どんな利便性があるの？</a:t>
            </a:r>
            <a:endParaRPr lang="ja-JP" altLang="en-US" sz="1400" b="1" dirty="0">
              <a:solidFill>
                <a:schemeClr val="accent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4217" y="2026311"/>
            <a:ext cx="2120714" cy="0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048079" y="2172321"/>
            <a:ext cx="913175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１．タスクが完了済かどうかを管理できます！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２．タスクに優先度をつけて管理できます！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３．タスクの完了予定日が近づいたときに、メールでアラートを出すことができます！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" y="2192656"/>
            <a:ext cx="629738" cy="629738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863415" y="1261019"/>
            <a:ext cx="855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カレンダーに日々のタスクを登録し、管理できる機能です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32110" y="909899"/>
            <a:ext cx="119782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400" b="1" dirty="0" err="1" smtClean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ToDo</a:t>
            </a:r>
            <a:r>
              <a:rPr lang="ja-JP" altLang="en-US" sz="1400" b="1" dirty="0" smtClean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</a:t>
            </a:r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は？</a:t>
            </a:r>
          </a:p>
        </p:txBody>
      </p:sp>
      <p:cxnSp>
        <p:nvCxnSpPr>
          <p:cNvPr id="47" name="直線コネクタ 46"/>
          <p:cNvCxnSpPr/>
          <p:nvPr/>
        </p:nvCxnSpPr>
        <p:spPr>
          <a:xfrm>
            <a:off x="500711" y="1158229"/>
            <a:ext cx="1129227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1399975" y="3242546"/>
            <a:ext cx="1716925" cy="3068007"/>
            <a:chOff x="1399975" y="3242546"/>
            <a:chExt cx="1716925" cy="3068007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975" y="3242546"/>
              <a:ext cx="1716925" cy="306800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8" name="正方形/長方形 27"/>
            <p:cNvSpPr/>
            <p:nvPr/>
          </p:nvSpPr>
          <p:spPr bwMode="auto">
            <a:xfrm>
              <a:off x="1656925" y="5445075"/>
              <a:ext cx="22902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1555325" y="5394275"/>
              <a:ext cx="426464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4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営業四郎</a:t>
              </a:r>
            </a:p>
          </p:txBody>
        </p:sp>
      </p:grpSp>
      <p:sp>
        <p:nvSpPr>
          <p:cNvPr id="40" name="正方形/長方形 39"/>
          <p:cNvSpPr/>
          <p:nvPr/>
        </p:nvSpPr>
        <p:spPr bwMode="auto">
          <a:xfrm>
            <a:off x="1399974" y="4726393"/>
            <a:ext cx="1716926" cy="112231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47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>
                <a:solidFill>
                  <a:srgbClr val="4472C4"/>
                </a:solidFill>
                <a:latin typeface="メイリオ"/>
                <a:ea typeface="メイリオ"/>
              </a:rPr>
              <a:t>１</a:t>
            </a:r>
            <a:r>
              <a:rPr lang="ja-JP" altLang="en-US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．</a:t>
            </a: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メニュー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9" y="2621835"/>
            <a:ext cx="2172884" cy="38734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/>
              <a:t>の</a:t>
            </a:r>
            <a:r>
              <a:rPr lang="ja-JP" altLang="en-US" sz="2000" dirty="0" smtClean="0"/>
              <a:t>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08762" y="1821938"/>
            <a:ext cx="2171428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日付を選択</a:t>
            </a:r>
          </a:p>
          <a:p>
            <a:pPr>
              <a:spcBef>
                <a:spcPts val="600"/>
              </a:spcBef>
            </a:pPr>
            <a:r>
              <a:rPr lang="en-US" altLang="ja-JP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</a:t>
            </a:r>
            <a:r>
              <a:rPr lang="ja-JP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録したい日付</a:t>
            </a: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lang="en-US" altLang="ja-JP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r>
              <a:rPr lang="ja-JP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817370" y="1822845"/>
            <a:ext cx="249180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ステップ２：登録画面を開く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68" y="2619594"/>
            <a:ext cx="2150580" cy="38412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706" y="2322600"/>
            <a:ext cx="333422" cy="209579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6922707" y="1822845"/>
            <a:ext cx="249180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ステップ３：情報を入力して登録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情報を入力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して、画面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右上部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 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7"/>
          <a:srcRect r="20371"/>
          <a:stretch/>
        </p:blipFill>
        <p:spPr>
          <a:xfrm>
            <a:off x="3777539" y="2065388"/>
            <a:ext cx="1173207" cy="2439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" name="グループ化 1"/>
          <p:cNvGrpSpPr/>
          <p:nvPr/>
        </p:nvGrpSpPr>
        <p:grpSpPr>
          <a:xfrm>
            <a:off x="6922706" y="2619594"/>
            <a:ext cx="2169248" cy="3868493"/>
            <a:chOff x="6922706" y="2619594"/>
            <a:chExt cx="2169248" cy="3868493"/>
          </a:xfrm>
        </p:grpSpPr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2706" y="2619594"/>
              <a:ext cx="2169248" cy="386849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正方形/長方形 19"/>
            <p:cNvSpPr/>
            <p:nvPr/>
          </p:nvSpPr>
          <p:spPr bwMode="auto">
            <a:xfrm>
              <a:off x="7595806" y="4948121"/>
              <a:ext cx="485304" cy="143796"/>
            </a:xfrm>
            <a:prstGeom prst="rect">
              <a:avLst/>
            </a:prstGeom>
            <a:solidFill>
              <a:srgbClr val="FFDDD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650" b="0" i="0" u="none" strike="noStrike" cap="none" normalizeH="0" baseline="0" dirty="0" smtClean="0">
                <a:ln>
                  <a:noFill/>
                </a:ln>
                <a:solidFill>
                  <a:srgbClr val="403132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6941756" y="4880554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650" dirty="0" smtClean="0">
                  <a:solidFill>
                    <a:srgbClr val="403132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  <a:endParaRPr kumimoji="1" lang="ja-JP" altLang="en-US" sz="650" b="0" i="0" u="none" strike="noStrike" cap="none" normalizeH="0" baseline="0" dirty="0" smtClean="0">
                <a:ln>
                  <a:noFill/>
                </a:ln>
                <a:solidFill>
                  <a:srgbClr val="403132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863415" y="1261019"/>
            <a:ext cx="60028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「日付を選択」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「登録画面を開く」→「情報を入力して登録</a:t>
            </a:r>
            <a:r>
              <a:rPr lang="ja-JP" altLang="en-US" sz="110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1768022" y="3925019"/>
            <a:ext cx="285065" cy="21565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5689809" y="2623829"/>
            <a:ext cx="286765" cy="2571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4082340" y="4485735"/>
            <a:ext cx="1598843" cy="26741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8791543" y="2622970"/>
            <a:ext cx="311152" cy="25804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7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09" y="2108746"/>
            <a:ext cx="2467257" cy="43748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/>
              <a:t>の登録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3706308" y="1485498"/>
            <a:ext cx="280721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登録した</a:t>
            </a:r>
            <a:r>
              <a:rPr lang="en-US" altLang="ja-JP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の詳細画面が表示されます。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二等辺三角形 36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1297751" y="4190372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75" y="2387259"/>
            <a:ext cx="388257" cy="38825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863415" y="1261019"/>
            <a:ext cx="60028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「日付を選択」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「登録画面を開く」→「情報を入力して登録</a:t>
            </a:r>
            <a:r>
              <a:rPr lang="ja-JP" altLang="en-US" sz="110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3706308" y="2387258"/>
            <a:ext cx="2467258" cy="200677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10" y="2593161"/>
            <a:ext cx="2247541" cy="38779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706" y="2609231"/>
            <a:ext cx="2219917" cy="38618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 smtClean="0"/>
              <a:t>の完了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279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1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の完了は「日付を選択」→「</a:t>
            </a:r>
            <a:r>
              <a:rPr lang="en-US" altLang="ja-JP" sz="11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選択」→「完了にする」の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08762" y="1821938"/>
            <a:ext cx="2288447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日付を選択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完了したい</a:t>
            </a:r>
            <a:r>
              <a:rPr lang="en-US" altLang="ja-JP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が登</a:t>
            </a: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録されている</a:t>
            </a:r>
            <a:endParaRPr lang="en-US" altLang="ja-JP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日付をタップ</a:t>
            </a:r>
            <a:r>
              <a:rPr lang="ja-JP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817370" y="1822845"/>
            <a:ext cx="249180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kumimoji="1" lang="en-US" altLang="ja-JP" sz="1200" b="1" u="sng" dirty="0" err="1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完了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したい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の右側に表示される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922707" y="1822845"/>
            <a:ext cx="249180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完了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/>
          <a:srcRect t="5773" b="6094"/>
          <a:stretch/>
        </p:blipFill>
        <p:spPr>
          <a:xfrm>
            <a:off x="6986905" y="2084455"/>
            <a:ext cx="1269748" cy="2053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370" y="2289854"/>
            <a:ext cx="302499" cy="2736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771721" y="2591379"/>
            <a:ext cx="2238282" cy="3879690"/>
            <a:chOff x="3771721" y="2591379"/>
            <a:chExt cx="2238282" cy="387969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1721" y="2591379"/>
              <a:ext cx="2238282" cy="387969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1" name="正方形/長方形 20"/>
            <p:cNvSpPr/>
            <p:nvPr/>
          </p:nvSpPr>
          <p:spPr bwMode="auto">
            <a:xfrm>
              <a:off x="4085865" y="4589145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3984264" y="4538345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</p:grpSp>
      <p:sp>
        <p:nvSpPr>
          <p:cNvPr id="23" name="正方形/長方形 22"/>
          <p:cNvSpPr/>
          <p:nvPr/>
        </p:nvSpPr>
        <p:spPr bwMode="auto">
          <a:xfrm>
            <a:off x="1144194" y="3351323"/>
            <a:ext cx="313671" cy="20953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5637285" y="4356123"/>
            <a:ext cx="280436" cy="34071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7192948" y="3678888"/>
            <a:ext cx="1675005" cy="28744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4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43" y="2368953"/>
            <a:ext cx="2311789" cy="41060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/>
              <a:t>の完了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100" dirty="0" err="1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の完了は「日付を選択」→「</a:t>
            </a:r>
            <a:r>
              <a:rPr lang="en-US" altLang="ja-JP" sz="1100" dirty="0" err="1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を選択」→「完了にする」の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3727536" y="1500416"/>
            <a:ext cx="249182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のアイコンが　 に変わると、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該当する</a:t>
            </a:r>
            <a:r>
              <a:rPr lang="en-US" altLang="ja-JP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は完了です。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二等辺三角形 35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2100996" y="3989923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20" y="1848397"/>
            <a:ext cx="181199" cy="18119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79" y="3959028"/>
            <a:ext cx="388257" cy="388257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 bwMode="auto">
          <a:xfrm>
            <a:off x="3864634" y="4004705"/>
            <a:ext cx="216473" cy="32626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6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その他便利機能</a:t>
            </a:r>
            <a:endParaRPr kumimoji="1" lang="ja-JP" altLang="en-US" sz="2000" dirty="0"/>
          </a:p>
        </p:txBody>
      </p:sp>
      <p:sp>
        <p:nvSpPr>
          <p:cNvPr id="32" name="正方形/長方形 31"/>
          <p:cNvSpPr/>
          <p:nvPr/>
        </p:nvSpPr>
        <p:spPr>
          <a:xfrm>
            <a:off x="465365" y="1028321"/>
            <a:ext cx="4233635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u="sng" dirty="0" err="1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見る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メニューから「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」をタップして、右上の　　をタップすると、未完了の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が全て表示されます。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右下の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すると、期限切れの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に絞り込むこと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も可能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35" y="1056563"/>
            <a:ext cx="192929" cy="192929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5150978" y="1042195"/>
            <a:ext cx="43486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完了日接近のアラートを設定する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登録画面の「警告日」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にアラートを通知するタイミングを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警告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日になると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、メールでアラートが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通知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59" y="1055344"/>
            <a:ext cx="219230" cy="21923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202" r="89173" b="93983"/>
          <a:stretch/>
        </p:blipFill>
        <p:spPr>
          <a:xfrm>
            <a:off x="3637626" y="1309111"/>
            <a:ext cx="176212" cy="1586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4" t="92976" r="4800" b="936"/>
          <a:stretch/>
        </p:blipFill>
        <p:spPr>
          <a:xfrm>
            <a:off x="1059085" y="1686935"/>
            <a:ext cx="418636" cy="1851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2" name="グループ化 1"/>
          <p:cNvGrpSpPr/>
          <p:nvPr/>
        </p:nvGrpSpPr>
        <p:grpSpPr>
          <a:xfrm>
            <a:off x="175096" y="2299278"/>
            <a:ext cx="4895037" cy="3834868"/>
            <a:chOff x="175096" y="2299278"/>
            <a:chExt cx="4895037" cy="3834868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96" y="2325727"/>
              <a:ext cx="2185235" cy="380712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481" y="2325726"/>
              <a:ext cx="2173652" cy="38084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2" name="正方形/長方形 21"/>
            <p:cNvSpPr/>
            <p:nvPr/>
          </p:nvSpPr>
          <p:spPr bwMode="auto">
            <a:xfrm>
              <a:off x="3205332" y="3052450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 bwMode="auto">
            <a:xfrm>
              <a:off x="3103731" y="3001650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25" name="正方形/長方形 24"/>
            <p:cNvSpPr/>
            <p:nvPr/>
          </p:nvSpPr>
          <p:spPr bwMode="auto">
            <a:xfrm>
              <a:off x="3205332" y="3401997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3103731" y="3351197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3205332" y="3751544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 bwMode="auto">
            <a:xfrm>
              <a:off x="3103731" y="3700744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3205332" y="4101091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 bwMode="auto">
            <a:xfrm>
              <a:off x="3103731" y="4050291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3205332" y="4450638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3103731" y="4399838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3205332" y="4800185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3103731" y="4749385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3205332" y="5143018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3103731" y="5092218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3205332" y="5465777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 bwMode="auto">
            <a:xfrm>
              <a:off x="3103731" y="5414977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50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813271" y="2366845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 bwMode="auto">
            <a:xfrm>
              <a:off x="175096" y="2299278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273478" y="2325726"/>
            <a:ext cx="2134836" cy="3807125"/>
            <a:chOff x="6273478" y="2325726"/>
            <a:chExt cx="2134836" cy="3807125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478" y="2325726"/>
              <a:ext cx="2134836" cy="380712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8" name="正方形/長方形 47"/>
            <p:cNvSpPr/>
            <p:nvPr/>
          </p:nvSpPr>
          <p:spPr bwMode="auto">
            <a:xfrm>
              <a:off x="6927528" y="4617921"/>
              <a:ext cx="485304" cy="143796"/>
            </a:xfrm>
            <a:prstGeom prst="rect">
              <a:avLst/>
            </a:prstGeom>
            <a:solidFill>
              <a:srgbClr val="FFDDD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650" b="0" i="0" u="none" strike="noStrike" cap="none" normalizeH="0" baseline="0" dirty="0" smtClean="0">
                <a:ln>
                  <a:noFill/>
                </a:ln>
                <a:solidFill>
                  <a:srgbClr val="403132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273478" y="4550354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650" dirty="0" smtClean="0">
                  <a:solidFill>
                    <a:srgbClr val="403132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営業春子</a:t>
              </a:r>
              <a:endParaRPr kumimoji="1" lang="ja-JP" altLang="en-US" sz="650" b="0" i="0" u="none" strike="noStrike" cap="none" normalizeH="0" baseline="0" dirty="0" smtClean="0">
                <a:ln>
                  <a:noFill/>
                </a:ln>
                <a:solidFill>
                  <a:srgbClr val="403132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50" name="正方形/長方形 49"/>
          <p:cNvSpPr/>
          <p:nvPr/>
        </p:nvSpPr>
        <p:spPr bwMode="auto">
          <a:xfrm>
            <a:off x="574196" y="3007139"/>
            <a:ext cx="1539868" cy="25364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2102914" y="2332635"/>
            <a:ext cx="211015" cy="25572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 bwMode="auto">
          <a:xfrm>
            <a:off x="4425351" y="5840083"/>
            <a:ext cx="560717" cy="29276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6275742" y="5727699"/>
            <a:ext cx="2123946" cy="22452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3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 smtClean="0">
                <a:solidFill>
                  <a:srgbClr val="4472C4"/>
                </a:solidFill>
                <a:latin typeface="メイリオ"/>
                <a:ea typeface="メイリオ"/>
              </a:rPr>
              <a:t>６．</a:t>
            </a: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タイムライン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7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タイムライン</a:t>
            </a:r>
            <a:r>
              <a:rPr lang="ja-JP" altLang="en-US" sz="2000" dirty="0"/>
              <a:t>（コメント）の確認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101971" y="1822845"/>
            <a:ext cx="3016210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ステップ２：タイムライン画面を呼び出す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　                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8762" y="1821938"/>
            <a:ext cx="2115323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画面左上部の　　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ADB06B-2F95-4DFB-90EA-E3F055F3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62" y="2619596"/>
            <a:ext cx="2168307" cy="38639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B49CE1-989C-462B-93A3-E2AF7A58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250" y="2620135"/>
            <a:ext cx="2190909" cy="38634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349D78-BD3A-41C5-A6D2-5177727C9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362" y="2098054"/>
            <a:ext cx="2473776" cy="440832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84DB35-2FBA-45AE-83CE-09195E88A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863" y="2079153"/>
            <a:ext cx="270000" cy="2223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CF2FCD4-4EFD-4FBD-8265-EAC0B1CCC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079" y="2085507"/>
            <a:ext cx="1145900" cy="216000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C1C9385-618F-436E-8063-170C513DC606}"/>
              </a:ext>
            </a:extLst>
          </p:cNvPr>
          <p:cNvSpPr txBox="1"/>
          <p:nvPr/>
        </p:nvSpPr>
        <p:spPr>
          <a:xfrm>
            <a:off x="6776362" y="1822845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タイムライン画面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445065" y="417916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63415" y="1261019"/>
            <a:ext cx="8729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タイムライン（コメント）を確認するには、「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メニューを表示」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 「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タイムライン画面を呼び出す」の２ステップで完了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 bwMode="auto">
          <a:xfrm>
            <a:off x="500712" y="2615059"/>
            <a:ext cx="241162" cy="25428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3335250" y="5165906"/>
            <a:ext cx="1530048" cy="24285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10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図 61">
            <a:extLst>
              <a:ext uri="{FF2B5EF4-FFF2-40B4-BE49-F238E27FC236}">
                <a16:creationId xmlns:a16="http://schemas.microsoft.com/office/drawing/2014/main" id="{ED67099D-1239-4645-98A4-443714763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81" y="2634671"/>
            <a:ext cx="2168003" cy="38332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EB6E798-B37C-4045-B1C6-B71B6B4C5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2" y="2630030"/>
            <a:ext cx="2168004" cy="38425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タイムライン</a:t>
            </a:r>
            <a:r>
              <a:rPr lang="ja-JP" altLang="en-US" sz="2000" dirty="0"/>
              <a:t>（コメント）の投稿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9F56E2-512C-4CE3-89B3-C0E973B3B512}"/>
              </a:ext>
            </a:extLst>
          </p:cNvPr>
          <p:cNvSpPr txBox="1"/>
          <p:nvPr/>
        </p:nvSpPr>
        <p:spPr>
          <a:xfrm>
            <a:off x="3716181" y="1822845"/>
            <a:ext cx="2668387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宛先指定をタップ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画面下部の　　　　　　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9E8AFB-B3AC-4904-9F31-2C26FF161CF8}"/>
              </a:ext>
            </a:extLst>
          </p:cNvPr>
          <p:cNvSpPr txBox="1"/>
          <p:nvPr/>
        </p:nvSpPr>
        <p:spPr>
          <a:xfrm>
            <a:off x="508762" y="1821938"/>
            <a:ext cx="2708434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ステップ１：コメント画面を呼び出す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報告内容の　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9AA57582-05AA-4D8C-948E-3B4E22AC7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78" y="2081859"/>
            <a:ext cx="704775" cy="2040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7EA3C338-1DE4-4F9B-8160-45851736C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00" y="2630029"/>
            <a:ext cx="2167171" cy="384633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76FE712-BEF7-4071-9849-7B54B1BDE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688" y="2069873"/>
            <a:ext cx="761143" cy="216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9F56E2-512C-4CE3-89B3-C0E973B3B512}"/>
              </a:ext>
            </a:extLst>
          </p:cNvPr>
          <p:cNvSpPr txBox="1"/>
          <p:nvPr/>
        </p:nvSpPr>
        <p:spPr>
          <a:xfrm>
            <a:off x="6883553" y="1822845"/>
            <a:ext cx="266838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宛先を指定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コメントの宛先を指定してください。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14383" y="1261019"/>
            <a:ext cx="7608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コメントの投稿は「コメント画面を呼び出す」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「宛先指定をタップ」 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「宛先を指定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 「コメントを入力」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→「コメントを投稿」の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ステップにて完了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735953" y="4848119"/>
            <a:ext cx="558119" cy="18302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6923599" y="4436329"/>
            <a:ext cx="2167173" cy="31622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3741443" y="6297970"/>
            <a:ext cx="580391" cy="17839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47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タイムライン</a:t>
            </a:r>
            <a:r>
              <a:rPr lang="ja-JP" altLang="en-US" sz="2000" dirty="0"/>
              <a:t>（コメント）の投稿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DE8ED5A9-F618-4B42-BBFE-E2A1AFC89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823" y="2092801"/>
            <a:ext cx="520365" cy="216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二等辺三角形 30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624938" y="4437424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ED67099D-1239-4645-98A4-44371476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81" y="2630030"/>
            <a:ext cx="2151649" cy="38332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9F56E2-512C-4CE3-89B3-C0E973B3B512}"/>
              </a:ext>
            </a:extLst>
          </p:cNvPr>
          <p:cNvSpPr txBox="1"/>
          <p:nvPr/>
        </p:nvSpPr>
        <p:spPr>
          <a:xfrm>
            <a:off x="3716181" y="1822845"/>
            <a:ext cx="2668387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ステップ５：コメントを投稿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をタップして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投稿してください。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EB6E798-B37C-4045-B1C6-B71B6B4C5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4" y="2630030"/>
            <a:ext cx="2156860" cy="38425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49E8AFB-B3AC-4904-9F31-2C26FF161CF8}"/>
              </a:ext>
            </a:extLst>
          </p:cNvPr>
          <p:cNvSpPr txBox="1"/>
          <p:nvPr/>
        </p:nvSpPr>
        <p:spPr>
          <a:xfrm>
            <a:off x="508762" y="1821938"/>
            <a:ext cx="2490425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ステップ４：コメントを入力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をタップしてコメントを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入力して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3" y="2117802"/>
            <a:ext cx="807355" cy="165998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77" y="2064494"/>
            <a:ext cx="2481134" cy="43975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C1C9385-618F-436E-8063-170C513DC606}"/>
              </a:ext>
            </a:extLst>
          </p:cNvPr>
          <p:cNvSpPr txBox="1"/>
          <p:nvPr/>
        </p:nvSpPr>
        <p:spPr>
          <a:xfrm>
            <a:off x="6923597" y="1793843"/>
            <a:ext cx="1912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コメント投稿結果画面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85" y="4722828"/>
            <a:ext cx="388257" cy="38825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14383" y="1261019"/>
            <a:ext cx="7608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コメントの投稿は「コメント画面を呼び出す」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「宛先指定をタップ」 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「宛先を指定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 「コメントを入力」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→「コメントを投稿」の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ステップにて完了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532079" y="3041510"/>
            <a:ext cx="1546887" cy="29281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301539" y="3084368"/>
            <a:ext cx="512664" cy="21059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7008746" y="4693472"/>
            <a:ext cx="2325035" cy="64591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00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ウォッチ</a:t>
            </a:r>
            <a:r>
              <a:rPr lang="ja-JP" altLang="en-US" sz="2000" dirty="0"/>
              <a:t>機能による効率的な情報収集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図 32">
            <a:extLst>
              <a:ext uri="{FF2B5EF4-FFF2-40B4-BE49-F238E27FC236}">
                <a16:creationId xmlns:a16="http://schemas.microsoft.com/office/drawing/2014/main" id="{ED67099D-1239-4645-98A4-443714763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58" y="2649128"/>
            <a:ext cx="2151649" cy="38043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9F56E2-512C-4CE3-89B3-C0E973B3B512}"/>
              </a:ext>
            </a:extLst>
          </p:cNvPr>
          <p:cNvSpPr txBox="1"/>
          <p:nvPr/>
        </p:nvSpPr>
        <p:spPr>
          <a:xfrm>
            <a:off x="3724359" y="1818204"/>
            <a:ext cx="3020390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ステップ２：社員をタップ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  から　　　　をタップして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社員検索画面を表示してください。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EB6E798-B37C-4045-B1C6-B71B6B4C5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1" y="2630030"/>
            <a:ext cx="2151625" cy="38425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49E8AFB-B3AC-4904-9F31-2C26FF161CF8}"/>
              </a:ext>
            </a:extLst>
          </p:cNvPr>
          <p:cNvSpPr txBox="1"/>
          <p:nvPr/>
        </p:nvSpPr>
        <p:spPr>
          <a:xfrm>
            <a:off x="508762" y="1821938"/>
            <a:ext cx="2586606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画面左上の　 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をタップしてメニューを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表示して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779" y="1286361"/>
            <a:ext cx="904501" cy="21600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660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ウォッチしたい社員や顧客、案件に対して　　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に変更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D67099D-1239-4645-98A4-443714763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48" y="2632642"/>
            <a:ext cx="2151649" cy="38280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F9F56E2-512C-4CE3-89B3-C0E973B3B512}"/>
              </a:ext>
            </a:extLst>
          </p:cNvPr>
          <p:cNvSpPr txBox="1"/>
          <p:nvPr/>
        </p:nvSpPr>
        <p:spPr>
          <a:xfrm>
            <a:off x="6929171" y="1818204"/>
            <a:ext cx="2668387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ステップ３：検索条件を入力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　　　　　をタップして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検索条件を入力してください。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07" y="2108721"/>
            <a:ext cx="190510" cy="18415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48" y="2102438"/>
            <a:ext cx="1112182" cy="190442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41" y="2108721"/>
            <a:ext cx="1055376" cy="184159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57" y="2111183"/>
            <a:ext cx="476274" cy="190510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30" name="正方形/長方形 29"/>
          <p:cNvSpPr/>
          <p:nvPr/>
        </p:nvSpPr>
        <p:spPr bwMode="auto">
          <a:xfrm>
            <a:off x="514828" y="2628205"/>
            <a:ext cx="278803" cy="25572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6937797" y="3079766"/>
            <a:ext cx="1455704" cy="24140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3735998" y="5901274"/>
            <a:ext cx="1465730" cy="24073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6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181" y="2786483"/>
            <a:ext cx="2028925" cy="3495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/>
          <a:stretch/>
        </p:blipFill>
        <p:spPr>
          <a:xfrm>
            <a:off x="577821" y="2786485"/>
            <a:ext cx="2026427" cy="34959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ログイン</a:t>
            </a:r>
            <a:r>
              <a:rPr lang="ja-JP" altLang="en-US" sz="2000" dirty="0" smtClean="0"/>
              <a:t>方法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102914" y="1830316"/>
            <a:ext cx="4219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を設定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を押し、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を入力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して改行をタップします。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欄の下に会社名が表示されたら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、「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完了」をタップします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2435" y="1821938"/>
            <a:ext cx="2326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ステップ１：＞をタップ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をタップしてください。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スマホ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版は社員番号入力式のみ。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3968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アプリに環境の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URL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を設定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"/>
          <a:stretch/>
        </p:blipFill>
        <p:spPr>
          <a:xfrm>
            <a:off x="2846996" y="2790001"/>
            <a:ext cx="2015328" cy="34941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>
            <a:off x="5172472" y="2790001"/>
            <a:ext cx="2033563" cy="34924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21" y="2065549"/>
            <a:ext cx="202080" cy="2204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9"/>
          <a:srcRect r="57437" b="-1284"/>
          <a:stretch/>
        </p:blipFill>
        <p:spPr>
          <a:xfrm>
            <a:off x="5189524" y="2075337"/>
            <a:ext cx="740549" cy="2133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7" name="テキスト ボックス 76"/>
          <p:cNvSpPr txBox="1"/>
          <p:nvPr/>
        </p:nvSpPr>
        <p:spPr>
          <a:xfrm>
            <a:off x="2788607" y="1821938"/>
            <a:ext cx="2307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kumimoji="1"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+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をタップしてください。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8891" y="2075339"/>
            <a:ext cx="229250" cy="210662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 bwMode="auto">
          <a:xfrm>
            <a:off x="2242038" y="4500918"/>
            <a:ext cx="211015" cy="25572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598378" y="2793373"/>
            <a:ext cx="259474" cy="23308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180732" y="3004329"/>
            <a:ext cx="2016511" cy="24882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9205547" y="2793373"/>
            <a:ext cx="322418" cy="21095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3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9023"/>
          <a:stretch/>
        </p:blipFill>
        <p:spPr>
          <a:xfrm>
            <a:off x="6933718" y="2630030"/>
            <a:ext cx="2138248" cy="38322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CE4E8AA-F2C8-4ECF-86C7-973C56BF1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3" y="2630030"/>
            <a:ext cx="2154561" cy="38425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07A1B0D-CD59-464C-8E46-4AF05B1B7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2"/>
          <a:stretch/>
        </p:blipFill>
        <p:spPr>
          <a:xfrm>
            <a:off x="3720702" y="2630030"/>
            <a:ext cx="2155305" cy="38322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ウォッチ</a:t>
            </a:r>
            <a:r>
              <a:rPr kumimoji="1" lang="ja-JP" altLang="en-US" sz="2000" dirty="0"/>
              <a:t>機能による効率的な情報収集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779" y="1286361"/>
            <a:ext cx="904501" cy="216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5DCDF74-AE61-4BD5-ADA4-E0FD578CB06B}"/>
              </a:ext>
            </a:extLst>
          </p:cNvPr>
          <p:cNvSpPr txBox="1"/>
          <p:nvPr/>
        </p:nvSpPr>
        <p:spPr>
          <a:xfrm>
            <a:off x="3617226" y="1821938"/>
            <a:ext cx="2645424" cy="769441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ステップ５：ウォッチ</a:t>
            </a:r>
            <a:r>
              <a:rPr kumimoji="1" lang="ja-JP" altLang="en-US" sz="1200" b="1" u="sng" dirty="0" err="1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画面上部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　           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F8BAC99-4FA1-4EDF-A07C-57FBBE1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687" y="2063702"/>
            <a:ext cx="904501" cy="2160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7FCA18-0B8F-4E91-82A0-DF540547A603}"/>
              </a:ext>
            </a:extLst>
          </p:cNvPr>
          <p:cNvSpPr txBox="1"/>
          <p:nvPr/>
        </p:nvSpPr>
        <p:spPr>
          <a:xfrm>
            <a:off x="6889552" y="1821938"/>
            <a:ext cx="2581304" cy="69249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kumimoji="1"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kumimoji="1"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</a:t>
            </a:r>
            <a:r>
              <a:rPr kumimoji="1"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ウォッチ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対象が新規登録した内容や　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更新した内容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が表示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863415" y="1261019"/>
            <a:ext cx="660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ウォッチしたい社員や顧客、案件に対して　　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に変更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49E8AFB-B3AC-4904-9F31-2C26FF161CF8}"/>
              </a:ext>
            </a:extLst>
          </p:cNvPr>
          <p:cNvSpPr txBox="1"/>
          <p:nvPr/>
        </p:nvSpPr>
        <p:spPr>
          <a:xfrm>
            <a:off x="508761" y="1821938"/>
            <a:ext cx="2744289" cy="53860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ステップ４：ウォッチ対象を選択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ウォッチ対象を検索してください。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445065" y="417916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91" y="3715172"/>
            <a:ext cx="388257" cy="388257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 bwMode="auto">
          <a:xfrm>
            <a:off x="523454" y="3450826"/>
            <a:ext cx="2139537" cy="30363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127359" y="2919307"/>
            <a:ext cx="617833" cy="13444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7004649" y="3715172"/>
            <a:ext cx="2026496" cy="158371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2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>
                <a:solidFill>
                  <a:srgbClr val="4472C4"/>
                </a:solidFill>
                <a:latin typeface="メイリオ"/>
                <a:ea typeface="メイリオ"/>
              </a:rPr>
              <a:t>７</a:t>
            </a:r>
            <a:r>
              <a:rPr lang="ja-JP" altLang="en-US" sz="2400" b="1" dirty="0" smtClean="0">
                <a:solidFill>
                  <a:srgbClr val="4472C4"/>
                </a:solidFill>
                <a:latin typeface="メイリオ"/>
                <a:ea typeface="メイリオ"/>
              </a:rPr>
              <a:t>．日報・週報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7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テキスト ボックス 41"/>
          <p:cNvSpPr txBox="1"/>
          <p:nvPr/>
        </p:nvSpPr>
        <p:spPr>
          <a:xfrm>
            <a:off x="6933235" y="1816339"/>
            <a:ext cx="2708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ステップ３：日報アイコンをタップ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 をタップして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03" y="2656655"/>
            <a:ext cx="2167726" cy="3867182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5" y="2656655"/>
            <a:ext cx="2191868" cy="38671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4" y="2082682"/>
            <a:ext cx="246062" cy="23812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23454" y="1816339"/>
            <a:ext cx="322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左上の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押すとメニューが表示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724550" y="1816339"/>
            <a:ext cx="331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ステップ２：カレンダー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スケジュールから日報提出</a:t>
            </a:r>
            <a:endParaRPr kumimoji="1" lang="ja-JP" altLang="en-US" sz="2000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06" y="2116838"/>
            <a:ext cx="209551" cy="1651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36" y="2656655"/>
            <a:ext cx="2196858" cy="3877628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4" y="2117009"/>
            <a:ext cx="798208" cy="203798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59" name="テキスト ボックス 58"/>
          <p:cNvSpPr txBox="1"/>
          <p:nvPr/>
        </p:nvSpPr>
        <p:spPr>
          <a:xfrm>
            <a:off x="863415" y="1261019"/>
            <a:ext cx="8437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スケジュール画面から、日報提出が可能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606265" y="2650371"/>
            <a:ext cx="257150" cy="22452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3833536" y="3057432"/>
            <a:ext cx="1368192" cy="22923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8816197" y="4159093"/>
            <a:ext cx="215661" cy="17963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7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5" y="2656655"/>
            <a:ext cx="2171260" cy="3877628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87" y="2659922"/>
            <a:ext cx="2177675" cy="3874361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728677" y="4461451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1C9385-618F-436E-8063-170C513DC606}"/>
              </a:ext>
            </a:extLst>
          </p:cNvPr>
          <p:cNvSpPr txBox="1"/>
          <p:nvPr/>
        </p:nvSpPr>
        <p:spPr>
          <a:xfrm>
            <a:off x="6923597" y="1816339"/>
            <a:ext cx="225166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日報提出結果画面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の活動をまとめて上司に報告されます。</a:t>
            </a:r>
            <a:endParaRPr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3454" y="1816339"/>
            <a:ext cx="322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ステップ４：コメントを入力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日報にコメントを入力します。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0" y="2656655"/>
            <a:ext cx="2178917" cy="38671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724550" y="1816339"/>
            <a:ext cx="331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ステップ５：提出をタップ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をタップして、日報を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提出してください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スケジュールから日報提出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863415" y="1261019"/>
            <a:ext cx="8437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スケジュール画面から、日報提出が可能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5" y="2098985"/>
            <a:ext cx="649657" cy="20515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40" y="3468412"/>
            <a:ext cx="388257" cy="388257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 bwMode="auto">
          <a:xfrm>
            <a:off x="1258628" y="3491769"/>
            <a:ext cx="1270958" cy="4093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4631457" y="3942581"/>
            <a:ext cx="604777" cy="18084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7043872" y="3493125"/>
            <a:ext cx="2074248" cy="303071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97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>
                <a:solidFill>
                  <a:srgbClr val="4472C4"/>
                </a:solidFill>
                <a:latin typeface="メイリオ"/>
                <a:ea typeface="メイリオ"/>
              </a:rPr>
              <a:t>８</a:t>
            </a:r>
            <a:r>
              <a:rPr lang="ja-JP" altLang="en-US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．</a:t>
            </a: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顧客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82" y="1971585"/>
            <a:ext cx="1335599" cy="2237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12" y="2641455"/>
            <a:ext cx="2166427" cy="37573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3369134" y="1695194"/>
            <a:ext cx="28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lang="ja-JP" altLang="en-US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</a:t>
            </a:r>
            <a:r>
              <a:rPr kumimoji="1" lang="ja-JP" altLang="en-US" sz="2000" dirty="0" smtClean="0"/>
              <a:t>の詳細画面を表示する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8621" y="1705313"/>
            <a:ext cx="28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ステップ１：メニューを表示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画面左上部の　　 をタップして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184DB35-2FBA-45AE-83CE-09195E88A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201" y="1971584"/>
            <a:ext cx="270000" cy="22235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113" y="2657094"/>
            <a:ext cx="2161347" cy="37416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6340620" y="1705312"/>
            <a:ext cx="32224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ステップ３：検索条件を入力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　　　　　　に条件を入力してください。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［顧客名］［自社担当者］［自社担当部署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］　　  　を対象とした前方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一致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検索となります。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462" y="1990086"/>
            <a:ext cx="941513" cy="1698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8940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顧客詳細画面の表示は「メニューを表示」→「顧客をタップ」→「検索条件を入力」→「顧客名をタップ」の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096096" y="2627327"/>
            <a:ext cx="2569551" cy="3771452"/>
            <a:chOff x="3096096" y="2627327"/>
            <a:chExt cx="2569551" cy="377145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1551" y="2657094"/>
              <a:ext cx="2174096" cy="374168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1" name="正方形/長方形 30"/>
            <p:cNvSpPr/>
            <p:nvPr/>
          </p:nvSpPr>
          <p:spPr bwMode="auto">
            <a:xfrm>
              <a:off x="3750146" y="2694894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3096096" y="2627327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六郎</a:t>
              </a: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7" name="正方形/長方形 36"/>
          <p:cNvSpPr/>
          <p:nvPr/>
        </p:nvSpPr>
        <p:spPr bwMode="auto">
          <a:xfrm>
            <a:off x="618529" y="2628634"/>
            <a:ext cx="254852" cy="25889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497497" y="4713842"/>
            <a:ext cx="1505824" cy="24634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479634" y="3111551"/>
            <a:ext cx="1353151" cy="23549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3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646" y="2574015"/>
            <a:ext cx="2228782" cy="39548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48" y="2567419"/>
            <a:ext cx="2228782" cy="39161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1506853" y="1804574"/>
            <a:ext cx="2793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ステップ４：顧客名をタップ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絞り込まれた顧客から閲覧する顧客名を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タップしてください。</a:t>
            </a: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161024" y="408451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</a:t>
            </a:r>
            <a:r>
              <a:rPr kumimoji="1" lang="ja-JP" altLang="en-US" sz="2000" dirty="0" smtClean="0"/>
              <a:t>の詳細画面を表示する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964168" y="1732117"/>
            <a:ext cx="2722631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顧客詳細画面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した顧客の詳細画面が表示されます。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863415" y="1261019"/>
            <a:ext cx="8919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顧客詳細画面の表示は「メニューを表示」→「顧客をタップ」→「検索条件を入力」→「顧客名をタップ」の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11" y="2994638"/>
            <a:ext cx="388257" cy="388257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 bwMode="auto">
          <a:xfrm>
            <a:off x="1593914" y="3445333"/>
            <a:ext cx="2233316" cy="33360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6052646" y="2994638"/>
            <a:ext cx="2228782" cy="307835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74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498620" y="1705313"/>
            <a:ext cx="506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顧客詳細画面から他画面への遷移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顧客詳細画面からワンタップで画面遷移することができます。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3" y="2329516"/>
            <a:ext cx="2266544" cy="40611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顧客に紐づく情報の確認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645852" y="2329516"/>
            <a:ext cx="2812098" cy="19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</a:t>
            </a:r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100" b="1" dirty="0" err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ToDo</a:t>
            </a:r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</a:p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543386" y="2329516"/>
            <a:ext cx="2829544" cy="198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案件一覧画面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645852" y="4410636"/>
            <a:ext cx="2812098" cy="19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活動履歴画面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543386" y="4410636"/>
            <a:ext cx="2829544" cy="1980000"/>
          </a:xfrm>
          <a:prstGeom prst="rect">
            <a:avLst/>
          </a:prstGeom>
          <a:solidFill>
            <a:srgbClr val="FFF2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</a:t>
            </a:r>
            <a:r>
              <a:rPr kumimoji="1"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二等辺三角形 18"/>
          <p:cNvSpPr/>
          <p:nvPr/>
        </p:nvSpPr>
        <p:spPr bwMode="auto">
          <a:xfrm rot="5400000">
            <a:off x="2652388" y="4254278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790593" y="6069621"/>
            <a:ext cx="306000" cy="321015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197874" y="6065521"/>
            <a:ext cx="306000" cy="325116"/>
          </a:xfrm>
          <a:prstGeom prst="rect">
            <a:avLst/>
          </a:prstGeom>
          <a:solidFill>
            <a:schemeClr val="accent4">
              <a:alpha val="20000"/>
            </a:schemeClr>
          </a:solidFill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859280" y="6069621"/>
            <a:ext cx="306000" cy="321015"/>
          </a:xfrm>
          <a:prstGeom prst="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45251" y="6069621"/>
            <a:ext cx="306000" cy="321015"/>
          </a:xfrm>
          <a:prstGeom prst="rect">
            <a:avLst/>
          </a:prstGeom>
          <a:solidFill>
            <a:schemeClr val="accent6">
              <a:alpha val="2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320" t="372" r="751" b="60978"/>
          <a:stretch/>
        </p:blipFill>
        <p:spPr>
          <a:xfrm>
            <a:off x="6964679" y="2699083"/>
            <a:ext cx="2008685" cy="1397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r="430" b="57293"/>
          <a:stretch/>
        </p:blipFill>
        <p:spPr>
          <a:xfrm>
            <a:off x="6942951" y="4759860"/>
            <a:ext cx="2038176" cy="15204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863415" y="1261019"/>
            <a:ext cx="5337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顧客詳細画面から遷移する対象のボタンをタップします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3950537" y="2699083"/>
            <a:ext cx="2030414" cy="1449624"/>
            <a:chOff x="3950537" y="2699083"/>
            <a:chExt cx="2030414" cy="144962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7"/>
            <a:srcRect t="472" r="857" b="60597"/>
            <a:stretch/>
          </p:blipFill>
          <p:spPr>
            <a:xfrm>
              <a:off x="3950537" y="2699083"/>
              <a:ext cx="2030414" cy="141048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5" name="正方形/長方形 24"/>
            <p:cNvSpPr/>
            <p:nvPr/>
          </p:nvSpPr>
          <p:spPr bwMode="auto">
            <a:xfrm>
              <a:off x="4246733" y="3259884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4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 bwMode="auto">
            <a:xfrm>
              <a:off x="4145132" y="3209084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45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営業四郎</a:t>
              </a:r>
            </a:p>
          </p:txBody>
        </p:sp>
        <p:sp>
          <p:nvSpPr>
            <p:cNvPr id="27" name="正方形/長方形 26"/>
            <p:cNvSpPr/>
            <p:nvPr/>
          </p:nvSpPr>
          <p:spPr bwMode="auto">
            <a:xfrm>
              <a:off x="4246733" y="3713796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4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4145132" y="3662996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45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4246733" y="4015357"/>
              <a:ext cx="282575" cy="82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4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4145132" y="3964557"/>
              <a:ext cx="485775" cy="184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450" b="0" i="0" u="none" strike="noStrike" cap="none" normalizeH="0" baseline="0" dirty="0" smtClean="0">
                  <a:ln>
                    <a:noFill/>
                  </a:ln>
                  <a:solidFill>
                    <a:srgbClr val="ACACAC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営業四郎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02567" y="4768612"/>
            <a:ext cx="2378384" cy="1502938"/>
            <a:chOff x="3602567" y="4768612"/>
            <a:chExt cx="2378384" cy="150293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8"/>
            <a:srcRect b="58444"/>
            <a:stretch/>
          </p:blipFill>
          <p:spPr>
            <a:xfrm>
              <a:off x="3950537" y="4768612"/>
              <a:ext cx="2030414" cy="150293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31417" y="5889461"/>
              <a:ext cx="234195" cy="237942"/>
            </a:xfrm>
            <a:prstGeom prst="rect">
              <a:avLst/>
            </a:prstGeom>
          </p:spPr>
        </p:pic>
        <p:sp>
          <p:nvSpPr>
            <p:cNvPr id="40" name="正方形/長方形 39"/>
            <p:cNvSpPr/>
            <p:nvPr/>
          </p:nvSpPr>
          <p:spPr bwMode="auto">
            <a:xfrm>
              <a:off x="4256863" y="5063953"/>
              <a:ext cx="474561" cy="107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3602567" y="5063953"/>
              <a:ext cx="1655850" cy="1500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00" dirty="0" smtClean="0">
                  <a:solidFill>
                    <a:srgbClr val="5497C5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営業二郎</a:t>
              </a:r>
              <a:endParaRPr kumimoji="1" lang="ja-JP" altLang="en-US" sz="500" b="0" i="0" u="none" strike="noStrike" cap="none" normalizeH="0" baseline="0" dirty="0" smtClean="0">
                <a:ln>
                  <a:noFill/>
                </a:ln>
                <a:solidFill>
                  <a:srgbClr val="5497C5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4256863" y="5885227"/>
              <a:ext cx="474561" cy="107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3602567" y="5885227"/>
              <a:ext cx="1655850" cy="1500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00" dirty="0" smtClean="0">
                  <a:solidFill>
                    <a:srgbClr val="5497C5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営業四郎</a:t>
              </a:r>
              <a:endParaRPr kumimoji="1" lang="ja-JP" altLang="en-US" sz="500" b="0" i="0" u="none" strike="noStrike" cap="none" normalizeH="0" baseline="0" dirty="0" smtClean="0">
                <a:ln>
                  <a:noFill/>
                </a:ln>
                <a:solidFill>
                  <a:srgbClr val="5497C5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3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９．名刺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3369134" y="1695194"/>
            <a:ext cx="28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lang="ja-JP" altLang="en-US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 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26" y="2677482"/>
            <a:ext cx="2166427" cy="37573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名刺</a:t>
            </a:r>
            <a:r>
              <a:rPr kumimoji="1" lang="ja-JP" altLang="en-US" sz="2000" dirty="0" smtClean="0"/>
              <a:t>の詳細画面を表示する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8621" y="1705313"/>
            <a:ext cx="28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ステップ１：メニューを表示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画面左上部の　　 をタップして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184DB35-2FBA-45AE-83CE-09195E88A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01" y="1971584"/>
            <a:ext cx="270000" cy="22235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34" y="2693121"/>
            <a:ext cx="2103433" cy="37416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6340619" y="1705312"/>
            <a:ext cx="3394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ステップ３：検索条件を入力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　　　　　　に条件を入力してください。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［名刺氏名］［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顧客名］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署名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］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［役職名］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を対象とした前方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一致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検索となります。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462" y="1990086"/>
            <a:ext cx="941513" cy="1698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8940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名刺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詳細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画面の表示は「メニューを表示」→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「名刺を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タップ」→「検索条件を入力」→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「名刺氏名を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タップ」の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072110" y="2663354"/>
            <a:ext cx="2569551" cy="3771452"/>
            <a:chOff x="3096096" y="2627327"/>
            <a:chExt cx="2569551" cy="377145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1551" y="2657094"/>
              <a:ext cx="2174096" cy="374168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1" name="正方形/長方形 30"/>
            <p:cNvSpPr/>
            <p:nvPr/>
          </p:nvSpPr>
          <p:spPr bwMode="auto">
            <a:xfrm>
              <a:off x="3750146" y="2694894"/>
              <a:ext cx="485304" cy="143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3096096" y="2627327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六郎</a:t>
              </a:r>
              <a:endParaRPr kumimoji="1" lang="ja-JP" altLang="en-US" sz="75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7" y="1965326"/>
            <a:ext cx="1251014" cy="228612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37" name="正方形/長方形 36"/>
          <p:cNvSpPr/>
          <p:nvPr/>
        </p:nvSpPr>
        <p:spPr bwMode="auto">
          <a:xfrm>
            <a:off x="596159" y="2662146"/>
            <a:ext cx="250004" cy="26130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471321" y="3915300"/>
            <a:ext cx="1488868" cy="28576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503134" y="3090386"/>
            <a:ext cx="1338277" cy="23078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9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215" y="2092986"/>
            <a:ext cx="2472916" cy="43766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43" y="2763846"/>
            <a:ext cx="1994425" cy="35220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157" y="2763846"/>
            <a:ext cx="1966908" cy="35089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ログイン方法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52811" y="1830316"/>
            <a:ext cx="23002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ログイン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ボタン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2435" y="1821938"/>
            <a:ext cx="3294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社員番号、パスワード入力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社員番号とパスワードを入力してください。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スマホ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版は社員番号入力式のみとなります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485" y="2092956"/>
            <a:ext cx="1459185" cy="193044"/>
          </a:xfrm>
          <a:prstGeom prst="rect">
            <a:avLst/>
          </a:prstGeom>
          <a:ln w="6350">
            <a:noFill/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3968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社員番号、パスワードを入力しログイン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6905156" y="1702064"/>
            <a:ext cx="2516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ログイン結果画面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768658" y="4152444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828439" y="4586492"/>
            <a:ext cx="1601460" cy="46453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146176" y="5225391"/>
            <a:ext cx="1586753" cy="15550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68" y="2101448"/>
            <a:ext cx="2475833" cy="43821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1506853" y="1804573"/>
            <a:ext cx="2900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：名刺氏名を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絞り込まれた名刺から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閲覧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する名刺氏名を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48" y="2567416"/>
            <a:ext cx="2240881" cy="3904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69" y="2101449"/>
            <a:ext cx="2467257" cy="4382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161024" y="408451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</a:t>
            </a:r>
            <a:r>
              <a:rPr kumimoji="1" lang="ja-JP" altLang="en-US" sz="2000" dirty="0" smtClean="0"/>
              <a:t>の詳細画面を表示する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964169" y="1732116"/>
            <a:ext cx="2371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【</a:t>
            </a:r>
            <a:r>
              <a:rPr lang="ja-JP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名刺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詳細画面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863415" y="1261019"/>
            <a:ext cx="8919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顧客詳細画面の表示は「メニューを表示」→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名刺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タップ」→「検索条件を入力」→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名刺氏名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タップ」の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 bwMode="auto">
          <a:xfrm>
            <a:off x="3078800" y="3595144"/>
            <a:ext cx="699569" cy="57141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0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498620" y="1705313"/>
            <a:ext cx="506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画面から他画面への遷移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画面からワンタップで画面遷移することができます。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3" y="2354221"/>
            <a:ext cx="2266544" cy="40117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</a:t>
            </a:r>
            <a:r>
              <a:rPr lang="ja-JP" altLang="en-US" sz="2000" dirty="0" smtClean="0"/>
              <a:t>に紐づく情報の確認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649900" y="4414119"/>
            <a:ext cx="2812098" cy="19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スケジュール登録画面</a:t>
            </a:r>
            <a:endParaRPr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522979" y="4409770"/>
            <a:ext cx="2829544" cy="198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100" b="1" dirty="0" err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ToDo</a:t>
            </a:r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登録画面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645852" y="2329516"/>
            <a:ext cx="2812098" cy="19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活動履歴画面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522979" y="2327314"/>
            <a:ext cx="2829544" cy="198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</a:t>
            </a:r>
            <a:r>
              <a:rPr kumimoji="1"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二等辺三角形 18"/>
          <p:cNvSpPr/>
          <p:nvPr/>
        </p:nvSpPr>
        <p:spPr bwMode="auto">
          <a:xfrm rot="5400000">
            <a:off x="2652388" y="4254278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745465" y="6044898"/>
            <a:ext cx="306000" cy="321015"/>
          </a:xfrm>
          <a:prstGeom prst="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76224" y="6040815"/>
            <a:ext cx="306000" cy="325116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107844" y="6044898"/>
            <a:ext cx="306000" cy="321015"/>
          </a:xfrm>
          <a:prstGeom prst="rect">
            <a:avLst/>
          </a:prstGeom>
          <a:solidFill>
            <a:schemeClr val="accent6">
              <a:alpha val="2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080371" y="6044898"/>
            <a:ext cx="306000" cy="321015"/>
          </a:xfrm>
          <a:prstGeom prst="rect">
            <a:avLst/>
          </a:prstGeom>
          <a:solidFill>
            <a:schemeClr val="accent4">
              <a:alpha val="20000"/>
            </a:schemeClr>
          </a:solidFill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"/>
          <a:stretch/>
        </p:blipFill>
        <p:spPr>
          <a:xfrm>
            <a:off x="6952060" y="4653889"/>
            <a:ext cx="2000943" cy="1670711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83" y="2676538"/>
            <a:ext cx="2025098" cy="1520442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863415" y="1261019"/>
            <a:ext cx="5337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名刺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詳細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画面から遷移する対象のボタンをタップします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4"/>
          <a:stretch/>
        </p:blipFill>
        <p:spPr>
          <a:xfrm>
            <a:off x="3976962" y="2616428"/>
            <a:ext cx="2073520" cy="1640661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62" y="4653890"/>
            <a:ext cx="2069195" cy="1658009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12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１０．周辺地図（マップ機能）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6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70" y="3370715"/>
            <a:ext cx="1740982" cy="30759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周辺地図と</a:t>
            </a:r>
            <a:r>
              <a:rPr lang="ja-JP" altLang="en-US" sz="2000" dirty="0" smtClean="0"/>
              <a:t>は？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465365" y="1746363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どんな利便性があるの？</a:t>
            </a:r>
            <a:endParaRPr lang="ja-JP" altLang="en-US" sz="1400" b="1" dirty="0">
              <a:solidFill>
                <a:schemeClr val="accent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504217" y="2026311"/>
            <a:ext cx="2120714" cy="0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048080" y="2172321"/>
            <a:ext cx="836643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１．外出先から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周辺の顧客情報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情報を参照し、活動登録することが出来ます</a:t>
            </a:r>
            <a:r>
              <a:rPr lang="ja-JP" altLang="en-US" sz="1100" dirty="0" smtClean="0">
                <a:latin typeface="+mj-ea"/>
                <a:ea typeface="+mj-ea"/>
              </a:rPr>
              <a:t>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２．顧客や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の分類に合わせてアイコンや色を設定することで、訪問すべき先が一目でわかります！</a:t>
            </a:r>
            <a:endParaRPr lang="ja-JP" altLang="en-US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．地図に表示させる顧客情報・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案件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情報を一定の条件で絞り込むことが出来ます</a:t>
            </a:r>
            <a:r>
              <a:rPr lang="ja-JP" altLang="en-US" sz="1100" dirty="0" smtClean="0">
                <a:latin typeface="+mj-ea"/>
                <a:ea typeface="+mj-ea"/>
              </a:rPr>
              <a:t>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" y="2192656"/>
            <a:ext cx="629738" cy="62973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365611" y="310609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地図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288629" y="3096609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周辺地図の主な機能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5288629" y="3364878"/>
            <a:ext cx="3773923" cy="173195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878334" y="4260861"/>
            <a:ext cx="3073007" cy="256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顧客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情報・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情報に遷移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883552" y="3532828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顧客、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情報のアイコン表示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878336" y="4630183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活動登録・活動履歴参照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418521" y="3540860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413304" y="4260868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5412872" y="3890985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412873" y="4630183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5878335" y="3890985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条件に応じてアイコン・色の変更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63415" y="1261019"/>
            <a:ext cx="855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外出先から現在地周辺の顧客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情報を参照し、活動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情報が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登録できる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機能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endParaRPr lang="ja-JP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周辺地図とは？</a:t>
            </a:r>
          </a:p>
        </p:txBody>
      </p:sp>
      <p:cxnSp>
        <p:nvCxnSpPr>
          <p:cNvPr id="32" name="直線コネクタ 31"/>
          <p:cNvCxnSpPr/>
          <p:nvPr/>
        </p:nvCxnSpPr>
        <p:spPr>
          <a:xfrm>
            <a:off x="500711" y="1158229"/>
            <a:ext cx="1731892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図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21" y="2096613"/>
            <a:ext cx="2462117" cy="43767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C1C9385-618F-436E-8063-170C513DC606}"/>
              </a:ext>
            </a:extLst>
          </p:cNvPr>
          <p:cNvSpPr txBox="1"/>
          <p:nvPr/>
        </p:nvSpPr>
        <p:spPr>
          <a:xfrm>
            <a:off x="6776362" y="1822845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周辺地図画面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670446" y="417916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8" y="2586512"/>
            <a:ext cx="2183786" cy="38961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5"/>
          <a:srcRect t="73535" r="55574" b="21672"/>
          <a:stretch/>
        </p:blipFill>
        <p:spPr>
          <a:xfrm>
            <a:off x="4558745" y="2098389"/>
            <a:ext cx="986850" cy="18937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3" name="テキスト ボックス 52"/>
          <p:cNvSpPr txBox="1"/>
          <p:nvPr/>
        </p:nvSpPr>
        <p:spPr>
          <a:xfrm>
            <a:off x="3767137" y="1821937"/>
            <a:ext cx="2651485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：周辺地図を開く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　              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14" y="2587070"/>
            <a:ext cx="2207049" cy="38956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周辺地図を表示する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68954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メニューから周辺地図を表示します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08762" y="1821938"/>
            <a:ext cx="2115323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画面左上部の　　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7184DB35-2FBA-45AE-83CE-09195E88A1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863" y="2079153"/>
            <a:ext cx="270000" cy="222354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 bwMode="auto">
          <a:xfrm>
            <a:off x="513630" y="2585282"/>
            <a:ext cx="262747" cy="23201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3767114" y="5117006"/>
            <a:ext cx="1408735" cy="23999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65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58" y="2591377"/>
            <a:ext cx="2195176" cy="38978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6" name="テキスト ボックス 35"/>
          <p:cNvSpPr txBox="1"/>
          <p:nvPr/>
        </p:nvSpPr>
        <p:spPr>
          <a:xfrm>
            <a:off x="6928288" y="1821938"/>
            <a:ext cx="2400657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ステップ３：活動登録画面を開く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サブメニュー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　       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2" y="2586513"/>
            <a:ext cx="2194811" cy="39101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19" y="2591377"/>
            <a:ext cx="2188544" cy="38978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周辺地図から活動登録を行う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周辺地図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から活動登録を行います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08762" y="1821938"/>
            <a:ext cx="2246769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ステップ１：アイコンをタップ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面談先となる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67114" y="1821938"/>
            <a:ext cx="2400657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ステップ２：サブメニューを開く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をタップしてサブメニューを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開いてください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62" y="2101559"/>
            <a:ext cx="210322" cy="2047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64311" r="54235" b="30084"/>
          <a:stretch/>
        </p:blipFill>
        <p:spPr>
          <a:xfrm>
            <a:off x="7941092" y="2097438"/>
            <a:ext cx="721360" cy="2184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632" y="2069813"/>
            <a:ext cx="302499" cy="27369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1496387" y="4889453"/>
            <a:ext cx="230758" cy="22773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7312549" y="4124637"/>
            <a:ext cx="1469141" cy="25758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5227608" y="4577410"/>
            <a:ext cx="301924" cy="28075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3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1598448" y="1804574"/>
            <a:ext cx="2400657" cy="7694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ステップ４：情報を入力して登録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活動情報を入力して、　　  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タップしてください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6" t="1598" r="679" b="94952"/>
          <a:stretch/>
        </p:blipFill>
        <p:spPr>
          <a:xfrm>
            <a:off x="3019439" y="2091740"/>
            <a:ext cx="308486" cy="15773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48" y="2561790"/>
            <a:ext cx="2240881" cy="39218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161024" y="408451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周辺地図から活動登録を行う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周辺地図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から活動登録を行います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1C9385-618F-436E-8063-170C513DC606}"/>
              </a:ext>
            </a:extLst>
          </p:cNvPr>
          <p:cNvSpPr txBox="1"/>
          <p:nvPr/>
        </p:nvSpPr>
        <p:spPr>
          <a:xfrm>
            <a:off x="6040547" y="1808971"/>
            <a:ext cx="23878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登録した活動の詳細画面が表示されます。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547" y="2574015"/>
            <a:ext cx="2240881" cy="3970314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12" y="3590642"/>
            <a:ext cx="388257" cy="388257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 bwMode="auto">
          <a:xfrm>
            <a:off x="1598448" y="3304703"/>
            <a:ext cx="2240881" cy="31788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3502325" y="2554225"/>
            <a:ext cx="341341" cy="28570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6036210" y="3590642"/>
            <a:ext cx="2245218" cy="256861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04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91" y="2591379"/>
            <a:ext cx="2202760" cy="39058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2" name="テキスト ボックス 41"/>
          <p:cNvSpPr txBox="1"/>
          <p:nvPr/>
        </p:nvSpPr>
        <p:spPr>
          <a:xfrm>
            <a:off x="6928288" y="1821937"/>
            <a:ext cx="2762416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：リストを選択</a:t>
            </a:r>
            <a:endParaRPr lang="ja-JP" altLang="en-US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リストもしくは周辺すべてを選択する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と、該当の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が表示されます。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77" y="2591377"/>
            <a:ext cx="2208628" cy="39162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3770717" y="1821938"/>
            <a:ext cx="284314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：シートを選択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画面上部から表示したいリストが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含まれているシートを選択します。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" y="2591378"/>
            <a:ext cx="2210727" cy="39058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表示する顧客・</a:t>
            </a:r>
            <a:r>
              <a:rPr lang="ja-JP" altLang="en-US" sz="2000" dirty="0"/>
              <a:t>案件</a:t>
            </a:r>
            <a:r>
              <a:rPr lang="ja-JP" altLang="en-US" sz="2000" dirty="0" smtClean="0"/>
              <a:t>を選択する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7799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周辺地図に表示する顧客・案件をリスト一覧から選択します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08762" y="1821938"/>
            <a:ext cx="253202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：リスト選択画面を開く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画面上部の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3" y="2098526"/>
            <a:ext cx="634837" cy="21626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9" name="正方形/長方形 18"/>
          <p:cNvSpPr/>
          <p:nvPr/>
        </p:nvSpPr>
        <p:spPr bwMode="auto">
          <a:xfrm>
            <a:off x="500136" y="2825449"/>
            <a:ext cx="2195360" cy="26280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3873452" y="2840507"/>
            <a:ext cx="2035642" cy="18148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6962190" y="3434925"/>
            <a:ext cx="2191261" cy="252592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6962190" y="3013363"/>
            <a:ext cx="2191261" cy="27330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9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テキスト ボックス 40"/>
          <p:cNvSpPr txBox="1"/>
          <p:nvPr/>
        </p:nvSpPr>
        <p:spPr>
          <a:xfrm>
            <a:off x="3770717" y="1821937"/>
            <a:ext cx="3107827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：条件を選択する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周辺地図に表示したい条件の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タップする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、アイコンが絞り込まれます。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17" y="2591376"/>
            <a:ext cx="2226142" cy="39162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5" y="2591376"/>
            <a:ext cx="2218333" cy="39058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508762" y="1821938"/>
            <a:ext cx="253202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：リスト選択画面を開く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画面上部の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をタップして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色・アイコンでフィルタする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4" y="1261019"/>
            <a:ext cx="6554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周辺地図に表示される顧客情報・案件情報を色・アイコンで絞り込みます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図 62"/>
          <p:cNvPicPr>
            <a:picLocks noChangeAspect="1"/>
          </p:cNvPicPr>
          <p:nvPr/>
        </p:nvPicPr>
        <p:blipFill rotWithShape="1">
          <a:blip r:embed="rId6"/>
          <a:srcRect l="64776" t="93654" r="3214" b="3164"/>
          <a:stretch/>
        </p:blipFill>
        <p:spPr>
          <a:xfrm>
            <a:off x="1389317" y="2120593"/>
            <a:ext cx="914400" cy="1569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7"/>
          <a:srcRect l="88992" t="69511" b="25224"/>
          <a:stretch/>
        </p:blipFill>
        <p:spPr>
          <a:xfrm>
            <a:off x="5623262" y="2083788"/>
            <a:ext cx="250589" cy="2082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5349D78-BD3A-41C5-A6D2-5177727C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9" y="2100738"/>
            <a:ext cx="2473776" cy="43964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1C9385-618F-436E-8063-170C513DC606}"/>
              </a:ext>
            </a:extLst>
          </p:cNvPr>
          <p:cNvSpPr txBox="1"/>
          <p:nvPr/>
        </p:nvSpPr>
        <p:spPr>
          <a:xfrm>
            <a:off x="6847839" y="1836866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条件選択後画面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643435" y="4243631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5704096" y="5340269"/>
            <a:ext cx="279594" cy="114833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1882156" y="6219565"/>
            <a:ext cx="774779" cy="17260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64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0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3585633" y="2675633"/>
            <a:ext cx="2495588" cy="3689730"/>
            <a:chOff x="3585633" y="2675633"/>
            <a:chExt cx="2495588" cy="368973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199" y="2707063"/>
              <a:ext cx="2067022" cy="36583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" name="正方形/長方形 2"/>
            <p:cNvSpPr/>
            <p:nvPr/>
          </p:nvSpPr>
          <p:spPr bwMode="auto">
            <a:xfrm>
              <a:off x="4239683" y="2749550"/>
              <a:ext cx="385234" cy="1248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3585633" y="2675633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上司三郎</a:t>
              </a:r>
            </a:p>
          </p:txBody>
        </p:sp>
      </p:grpSp>
      <p:sp>
        <p:nvSpPr>
          <p:cNvPr id="43" name="正方形/長方形 42"/>
          <p:cNvSpPr/>
          <p:nvPr/>
        </p:nvSpPr>
        <p:spPr bwMode="auto">
          <a:xfrm>
            <a:off x="4020042" y="5106018"/>
            <a:ext cx="1404664" cy="24975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6905156" y="2092986"/>
            <a:ext cx="2668340" cy="4272377"/>
            <a:chOff x="7131845" y="2707313"/>
            <a:chExt cx="2189865" cy="365805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7460" y="2707313"/>
              <a:ext cx="2054250" cy="365805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0" name="正方形/長方形 9"/>
            <p:cNvSpPr/>
            <p:nvPr/>
          </p:nvSpPr>
          <p:spPr bwMode="auto">
            <a:xfrm>
              <a:off x="7575551" y="3598864"/>
              <a:ext cx="331788" cy="936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7131845" y="3572147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上司</a:t>
              </a:r>
              <a:r>
                <a:rPr lang="ja-JP" altLang="en-US" sz="550" dirty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三郎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1381C8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7591426" y="4291014"/>
              <a:ext cx="331788" cy="93662"/>
            </a:xfrm>
            <a:prstGeom prst="rect">
              <a:avLst/>
            </a:prstGeom>
            <a:solidFill>
              <a:srgbClr val="F7F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7147720" y="4264297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上司</a:t>
              </a:r>
              <a:r>
                <a:rPr lang="ja-JP" altLang="en-US" sz="550" dirty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三郎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298CCB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7799388" y="3699336"/>
              <a:ext cx="331788" cy="936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7355682" y="3672619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550" dirty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二郎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1381C8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7799388" y="4400564"/>
              <a:ext cx="331788" cy="93662"/>
            </a:xfrm>
            <a:prstGeom prst="rect">
              <a:avLst/>
            </a:prstGeom>
            <a:solidFill>
              <a:srgbClr val="F7F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7355682" y="4373847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550" dirty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二郎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298CCB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2" name="正方形/長方形 31"/>
          <p:cNvSpPr/>
          <p:nvPr/>
        </p:nvSpPr>
        <p:spPr>
          <a:xfrm>
            <a:off x="6905156" y="1702064"/>
            <a:ext cx="2516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タイムライン詳細画面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5768658" y="4152444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11" y="2707063"/>
            <a:ext cx="2067022" cy="36583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メニュー・画面構成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90" y="2064266"/>
            <a:ext cx="247650" cy="23812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92435" y="1821938"/>
            <a:ext cx="322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左上の　　を押すとメニューが表示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未読のメッセージがあるとその数を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10540" y="1821937"/>
            <a:ext cx="331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ステップ２：必要なメニュー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使用するメニューを選択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。表示しきれない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メニューは　　　　　を押すと表示されます。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/>
          <a:srcRect l="1190" r="41105"/>
          <a:stretch/>
        </p:blipFill>
        <p:spPr>
          <a:xfrm>
            <a:off x="4637117" y="2351201"/>
            <a:ext cx="622895" cy="18793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3793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メニューの表示と各情報への遷移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 bwMode="auto">
          <a:xfrm>
            <a:off x="715515" y="2705144"/>
            <a:ext cx="283610" cy="23292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014199" y="5604846"/>
            <a:ext cx="1419133" cy="25083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5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/>
          <a:srcRect b="50647"/>
          <a:stretch/>
        </p:blipFill>
        <p:spPr>
          <a:xfrm>
            <a:off x="607957" y="2591378"/>
            <a:ext cx="4138859" cy="16659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5119267" y="1821938"/>
            <a:ext cx="4379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kumimoji="1"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：ログイン後の表示画面を設定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ログイン直後のメニューの設定の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をタップし、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表示させる画面を選択し　　　　　　をタップして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-1" r="8362" b="50438"/>
          <a:stretch/>
        </p:blipFill>
        <p:spPr>
          <a:xfrm>
            <a:off x="607959" y="5113880"/>
            <a:ext cx="2395592" cy="11378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492434" y="1821938"/>
            <a:ext cx="2978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画面表示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画面右上の個人メニューの個人設定画面から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をタップして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ログイン後のトップ画面変更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65365" y="4586216"/>
            <a:ext cx="423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スマートフォンメニュー設定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スマートフォンメニュー設定の　　　をタップして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056" y="2324996"/>
            <a:ext cx="793403" cy="206079"/>
          </a:xfrm>
          <a:prstGeom prst="rect">
            <a:avLst/>
          </a:prstGeom>
          <a:ln>
            <a:noFill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58" y="2340612"/>
            <a:ext cx="600075" cy="1905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333" y="4868646"/>
            <a:ext cx="339724" cy="17485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8" name="グループ化 7"/>
          <p:cNvGrpSpPr/>
          <p:nvPr/>
        </p:nvGrpSpPr>
        <p:grpSpPr>
          <a:xfrm>
            <a:off x="5219893" y="2739430"/>
            <a:ext cx="3750717" cy="3523671"/>
            <a:chOff x="5296093" y="2591379"/>
            <a:chExt cx="4033053" cy="3788916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8"/>
            <a:srcRect l="1584" r="1433"/>
            <a:stretch/>
          </p:blipFill>
          <p:spPr>
            <a:xfrm>
              <a:off x="5296093" y="2591379"/>
              <a:ext cx="4033053" cy="378891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5" name="正方形/長方形 24"/>
            <p:cNvSpPr/>
            <p:nvPr/>
          </p:nvSpPr>
          <p:spPr bwMode="auto">
            <a:xfrm>
              <a:off x="7037879" y="3205163"/>
              <a:ext cx="161216" cy="155657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/>
          <a:srcRect b="11904"/>
          <a:stretch/>
        </p:blipFill>
        <p:spPr>
          <a:xfrm>
            <a:off x="7337123" y="2110242"/>
            <a:ext cx="173182" cy="1601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7295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ログイン後に表示する初期画面を「個人設定」から変更する　</a:t>
            </a:r>
            <a:r>
              <a:rPr lang="en-US" altLang="ja-JP" sz="11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※PC</a:t>
            </a:r>
            <a:r>
              <a:rPr lang="ja-JP" altLang="en-US" sz="11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版でのみ変更可能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 bwMode="auto">
          <a:xfrm>
            <a:off x="1593914" y="3103136"/>
            <a:ext cx="904071" cy="113852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4071667" y="2841411"/>
            <a:ext cx="388189" cy="13207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1520079" y="6018675"/>
            <a:ext cx="398141" cy="2074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207369" y="3261945"/>
            <a:ext cx="844062" cy="141556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7294667" y="6044706"/>
            <a:ext cx="697374" cy="16418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1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11" y="2707063"/>
            <a:ext cx="2067022" cy="36583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通知の確認方法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90" y="2064266"/>
            <a:ext cx="247650" cy="23812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92435" y="1821938"/>
            <a:ext cx="322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メニューを表示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左上の　　を押すとメニューが表示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未読のメッセージがあるとその数を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10540" y="1821937"/>
            <a:ext cx="331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ステップ２：タイムライン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 　 をタップします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118459" y="1821936"/>
            <a:ext cx="247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ステップ３：お知らせをタップ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をタップします。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7753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スマートフォンから自分宛の通知を確認するには、タイムラインからお知らせを開く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/>
          <p:cNvGrpSpPr/>
          <p:nvPr/>
        </p:nvGrpSpPr>
        <p:grpSpPr>
          <a:xfrm>
            <a:off x="3585633" y="2675633"/>
            <a:ext cx="2495588" cy="3689730"/>
            <a:chOff x="3585633" y="2675633"/>
            <a:chExt cx="2495588" cy="368973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4199" y="2707063"/>
              <a:ext cx="2067022" cy="36583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" name="正方形/長方形 2"/>
            <p:cNvSpPr/>
            <p:nvPr/>
          </p:nvSpPr>
          <p:spPr bwMode="auto">
            <a:xfrm>
              <a:off x="4239683" y="2749550"/>
              <a:ext cx="385234" cy="1248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3585633" y="2675633"/>
              <a:ext cx="1693333" cy="3132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上司三郎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7131845" y="2707313"/>
            <a:ext cx="2189865" cy="3658050"/>
            <a:chOff x="7131845" y="2707313"/>
            <a:chExt cx="2189865" cy="365805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7460" y="2707313"/>
              <a:ext cx="2054250" cy="365805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0" name="正方形/長方形 9"/>
            <p:cNvSpPr/>
            <p:nvPr/>
          </p:nvSpPr>
          <p:spPr bwMode="auto">
            <a:xfrm>
              <a:off x="7575551" y="3598864"/>
              <a:ext cx="331788" cy="936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7131845" y="3572147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上司</a:t>
              </a:r>
              <a:r>
                <a:rPr lang="ja-JP" altLang="en-US" sz="550" dirty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三郎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1381C8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7591426" y="4291014"/>
              <a:ext cx="331788" cy="93662"/>
            </a:xfrm>
            <a:prstGeom prst="rect">
              <a:avLst/>
            </a:prstGeom>
            <a:solidFill>
              <a:srgbClr val="F7F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7147720" y="4264297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上司</a:t>
              </a:r>
              <a:r>
                <a:rPr lang="ja-JP" altLang="en-US" sz="550" dirty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三郎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298CCB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7799388" y="3699336"/>
              <a:ext cx="331788" cy="936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7355682" y="3672619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550" dirty="0">
                  <a:solidFill>
                    <a:srgbClr val="1381C8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二郎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1381C8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7799388" y="4400564"/>
              <a:ext cx="331788" cy="93662"/>
            </a:xfrm>
            <a:prstGeom prst="rect">
              <a:avLst/>
            </a:prstGeom>
            <a:solidFill>
              <a:srgbClr val="F7F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7355682" y="4373847"/>
              <a:ext cx="1219200" cy="152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550" dirty="0" smtClean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550" dirty="0">
                  <a:solidFill>
                    <a:srgbClr val="298CCB"/>
                  </a:solidFill>
                  <a:latin typeface="Arial" charset="0"/>
                  <a:ea typeface="メイリオ" pitchFamily="50" charset="-128"/>
                  <a:cs typeface="メイリオ" pitchFamily="50" charset="-128"/>
                </a:rPr>
                <a:t>二郎</a:t>
              </a:r>
              <a:endParaRPr kumimoji="1" lang="ja-JP" altLang="en-US" sz="550" b="0" i="0" u="none" strike="noStrike" cap="none" normalizeH="0" baseline="0" dirty="0" smtClean="0">
                <a:ln>
                  <a:noFill/>
                </a:ln>
                <a:solidFill>
                  <a:srgbClr val="298CCB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57" y="2103292"/>
            <a:ext cx="241312" cy="209561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10" y="2109231"/>
            <a:ext cx="879793" cy="190899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 bwMode="auto">
          <a:xfrm>
            <a:off x="704244" y="2705144"/>
            <a:ext cx="294345" cy="23292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7575551" y="6043741"/>
            <a:ext cx="443034" cy="32162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017110" y="5087071"/>
            <a:ext cx="1416702" cy="25865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0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85" y="1905823"/>
            <a:ext cx="2467257" cy="43809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1729917" y="1743360"/>
            <a:ext cx="322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ステップ４：通知を選択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黄色い背景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の通知をタップすると、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タイムライン詳細画面が開きます。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71" y="2628485"/>
            <a:ext cx="2053665" cy="36583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通知の確認方法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7753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スマートフォンから自分宛の通知を確認するには、タイムラインからお知らせを開く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5774648" y="1529347"/>
            <a:ext cx="2516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【</a:t>
            </a:r>
            <a:r>
              <a:rPr lang="ja-JP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タイムライン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詳細画面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161024" y="4156474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07" y="4937244"/>
            <a:ext cx="388257" cy="388257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 bwMode="auto">
          <a:xfrm>
            <a:off x="1951271" y="2977863"/>
            <a:ext cx="2053665" cy="52870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5900320" y="4870938"/>
            <a:ext cx="2339601" cy="57306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3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Standarddesign">
      <a:majorFont>
        <a:latin typeface="Arial"/>
        <a:ea typeface="メイリオ"/>
        <a:cs typeface="メイリオ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lg" len="lg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sz="2000" b="1" dirty="0"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0C1D2"/>
        </a:solidFill>
        <a:ln w="19050" cap="flat" cmpd="sng" algn="ctr">
          <a:solidFill>
            <a:srgbClr val="808080"/>
          </a:solidFill>
          <a:prstDash val="sysDot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ja-JP" altLang="ja-JP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sz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>
    <a:extraClrScheme>
      <a:clrScheme name="2_Standarddesign 1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006659"/>
        </a:hlink>
        <a:folHlink>
          <a:srgbClr val="269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9EC220"/>
        </a:hlink>
        <a:folHlink>
          <a:srgbClr val="CAD5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Standarddesign">
      <a:majorFont>
        <a:latin typeface="Arial"/>
        <a:ea typeface="メイリオ"/>
        <a:cs typeface="メイリオ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lg" len="lg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0C1D2"/>
        </a:solidFill>
        <a:ln w="19050" cap="flat" cmpd="sng" algn="ctr">
          <a:solidFill>
            <a:srgbClr val="808080"/>
          </a:solidFill>
          <a:prstDash val="sysDot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ja-JP" altLang="ja-JP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sz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>
    <a:extraClrScheme>
      <a:clrScheme name="2_Standarddesign 1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006659"/>
        </a:hlink>
        <a:folHlink>
          <a:srgbClr val="269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9EC220"/>
        </a:hlink>
        <a:folHlink>
          <a:srgbClr val="CAD5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Standarddesign">
      <a:majorFont>
        <a:latin typeface="Arial"/>
        <a:ea typeface="メイリオ"/>
        <a:cs typeface="メイリオ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lg" len="lg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0C1D2"/>
        </a:solidFill>
        <a:ln w="19050" cap="flat" cmpd="sng" algn="ctr">
          <a:solidFill>
            <a:srgbClr val="808080"/>
          </a:solidFill>
          <a:prstDash val="sysDot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ja-JP" altLang="ja-JP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sz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>
    <a:extraClrScheme>
      <a:clrScheme name="2_Standarddesign 1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006659"/>
        </a:hlink>
        <a:folHlink>
          <a:srgbClr val="269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9EC220"/>
        </a:hlink>
        <a:folHlink>
          <a:srgbClr val="CAD5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13959</TotalTime>
  <Words>4365</Words>
  <Application>Microsoft Office PowerPoint</Application>
  <PresentationFormat>A4 210 x 297 mm</PresentationFormat>
  <Paragraphs>705</Paragraphs>
  <Slides>59</Slides>
  <Notes>46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59</vt:i4>
      </vt:variant>
    </vt:vector>
  </HeadingPairs>
  <TitlesOfParts>
    <vt:vector size="69" baseType="lpstr">
      <vt:lpstr>HGｺﾞｼｯｸE</vt:lpstr>
      <vt:lpstr>Meiryo UI</vt:lpstr>
      <vt:lpstr>ＭＳ Ｐゴシック</vt:lpstr>
      <vt:lpstr>メイリオ</vt:lpstr>
      <vt:lpstr>游ゴシック</vt:lpstr>
      <vt:lpstr>Arial</vt:lpstr>
      <vt:lpstr>Wingdings</vt:lpstr>
      <vt:lpstr>Standarddesign</vt:lpstr>
      <vt:lpstr>1_Standarddesign</vt:lpstr>
      <vt:lpstr>2_Standarddesign</vt:lpstr>
      <vt:lpstr>PowerPoint プレゼンテーション</vt:lpstr>
      <vt:lpstr>アジェンダ</vt:lpstr>
      <vt:lpstr>PowerPoint プレゼンテーション</vt:lpstr>
      <vt:lpstr>ログイン方法</vt:lpstr>
      <vt:lpstr>ログイン方法</vt:lpstr>
      <vt:lpstr>メニュー・画面構成</vt:lpstr>
      <vt:lpstr>ログイン後のトップ画面変更</vt:lpstr>
      <vt:lpstr>通知の確認方法</vt:lpstr>
      <vt:lpstr>通知の確認方法</vt:lpstr>
      <vt:lpstr>使い方ナビゲーション</vt:lpstr>
      <vt:lpstr>使い方ナビゲーション</vt:lpstr>
      <vt:lpstr>PowerPoint プレゼンテーション</vt:lpstr>
      <vt:lpstr>案件の詳細画面を表示する</vt:lpstr>
      <vt:lpstr>案件の詳細画面を表示する</vt:lpstr>
      <vt:lpstr>案件に紐づく情報の確認</vt:lpstr>
      <vt:lpstr>PowerPoint プレゼンテーション</vt:lpstr>
      <vt:lpstr>活動登録をする</vt:lpstr>
      <vt:lpstr>スケジュールから活動登録</vt:lpstr>
      <vt:lpstr>スケジュールから活動登録</vt:lpstr>
      <vt:lpstr>PowerPoint プレゼンテーション</vt:lpstr>
      <vt:lpstr>スケジュールとは？</vt:lpstr>
      <vt:lpstr>カレンダーの表示形式を変更する</vt:lpstr>
      <vt:lpstr>スケジュール登録</vt:lpstr>
      <vt:lpstr>スケジュール登録</vt:lpstr>
      <vt:lpstr>スケジュール登録</vt:lpstr>
      <vt:lpstr>他の社員のスケジュールを参照する</vt:lpstr>
      <vt:lpstr>カレンダー画面からの情報参照</vt:lpstr>
      <vt:lpstr>PowerPoint プレゼンテーション</vt:lpstr>
      <vt:lpstr>ToDoとは？</vt:lpstr>
      <vt:lpstr>ToDoの登録</vt:lpstr>
      <vt:lpstr>ToDoの登録</vt:lpstr>
      <vt:lpstr>ToDoの完了</vt:lpstr>
      <vt:lpstr>ToDoの完了</vt:lpstr>
      <vt:lpstr>その他便利機能</vt:lpstr>
      <vt:lpstr>PowerPoint プレゼンテーション</vt:lpstr>
      <vt:lpstr>タイムライン（コメント）の確認</vt:lpstr>
      <vt:lpstr>タイムライン（コメント）の投稿</vt:lpstr>
      <vt:lpstr>タイムライン（コメント）の投稿</vt:lpstr>
      <vt:lpstr>ウォッチ機能による効率的な情報収集</vt:lpstr>
      <vt:lpstr>ウォッチ機能による効率的な情報収集</vt:lpstr>
      <vt:lpstr>PowerPoint プレゼンテーション</vt:lpstr>
      <vt:lpstr>スケジュールから日報提出</vt:lpstr>
      <vt:lpstr>スケジュールから日報提出</vt:lpstr>
      <vt:lpstr>PowerPoint プレゼンテーション</vt:lpstr>
      <vt:lpstr>顧客の詳細画面を表示する</vt:lpstr>
      <vt:lpstr>顧客の詳細画面を表示する</vt:lpstr>
      <vt:lpstr>顧客に紐づく情報の確認</vt:lpstr>
      <vt:lpstr>PowerPoint プレゼンテーション</vt:lpstr>
      <vt:lpstr>名刺の詳細画面を表示する</vt:lpstr>
      <vt:lpstr>名刺の詳細画面を表示する</vt:lpstr>
      <vt:lpstr>名刺に紐づく情報の確認</vt:lpstr>
      <vt:lpstr>PowerPoint プレゼンテーション</vt:lpstr>
      <vt:lpstr>周辺地図とは？</vt:lpstr>
      <vt:lpstr>周辺地図を表示する</vt:lpstr>
      <vt:lpstr>周辺地図から活動登録を行う</vt:lpstr>
      <vt:lpstr>周辺地図から活動登録を行う</vt:lpstr>
      <vt:lpstr>表示する顧客・案件を選択する</vt:lpstr>
      <vt:lpstr>色・アイコンでフィルタする</vt:lpstr>
      <vt:lpstr>PowerPoint プレゼンテーション</vt:lpstr>
    </vt:vector>
  </TitlesOfParts>
  <Company>Softbrain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tsubaki</dc:creator>
  <cp:lastModifiedBy>武田 奈緒</cp:lastModifiedBy>
  <cp:revision>1167</cp:revision>
  <cp:lastPrinted>2020-09-08T06:39:47Z</cp:lastPrinted>
  <dcterms:created xsi:type="dcterms:W3CDTF">2019-07-04T04:33:23Z</dcterms:created>
  <dcterms:modified xsi:type="dcterms:W3CDTF">2022-07-28T07:05:29Z</dcterms:modified>
</cp:coreProperties>
</file>