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72" r:id="rId2"/>
    <p:sldMasterId id="2147483683" r:id="rId3"/>
  </p:sldMasterIdLst>
  <p:notesMasterIdLst>
    <p:notesMasterId r:id="rId122"/>
  </p:notesMasterIdLst>
  <p:handoutMasterIdLst>
    <p:handoutMasterId r:id="rId123"/>
  </p:handoutMasterIdLst>
  <p:sldIdLst>
    <p:sldId id="965" r:id="rId4"/>
    <p:sldId id="967" r:id="rId5"/>
    <p:sldId id="813" r:id="rId6"/>
    <p:sldId id="814" r:id="rId7"/>
    <p:sldId id="852" r:id="rId8"/>
    <p:sldId id="854" r:id="rId9"/>
    <p:sldId id="1013" r:id="rId10"/>
    <p:sldId id="1033" r:id="rId11"/>
    <p:sldId id="855" r:id="rId12"/>
    <p:sldId id="868" r:id="rId13"/>
    <p:sldId id="869" r:id="rId14"/>
    <p:sldId id="993" r:id="rId15"/>
    <p:sldId id="870" r:id="rId16"/>
    <p:sldId id="1012" r:id="rId17"/>
    <p:sldId id="978" r:id="rId18"/>
    <p:sldId id="1031" r:id="rId19"/>
    <p:sldId id="1032" r:id="rId20"/>
    <p:sldId id="1052" r:id="rId21"/>
    <p:sldId id="1006" r:id="rId22"/>
    <p:sldId id="1034" r:id="rId23"/>
    <p:sldId id="1053" r:id="rId24"/>
    <p:sldId id="1008" r:id="rId25"/>
    <p:sldId id="1054" r:id="rId26"/>
    <p:sldId id="1004" r:id="rId27"/>
    <p:sldId id="1005" r:id="rId28"/>
    <p:sldId id="872" r:id="rId29"/>
    <p:sldId id="873" r:id="rId30"/>
    <p:sldId id="1016" r:id="rId31"/>
    <p:sldId id="1035" r:id="rId32"/>
    <p:sldId id="1017" r:id="rId33"/>
    <p:sldId id="874" r:id="rId34"/>
    <p:sldId id="1056" r:id="rId35"/>
    <p:sldId id="876" r:id="rId36"/>
    <p:sldId id="877" r:id="rId37"/>
    <p:sldId id="878" r:id="rId38"/>
    <p:sldId id="1019" r:id="rId39"/>
    <p:sldId id="1040" r:id="rId40"/>
    <p:sldId id="880" r:id="rId41"/>
    <p:sldId id="881" r:id="rId42"/>
    <p:sldId id="882" r:id="rId43"/>
    <p:sldId id="883" r:id="rId44"/>
    <p:sldId id="884" r:id="rId45"/>
    <p:sldId id="885" r:id="rId46"/>
    <p:sldId id="1051" r:id="rId47"/>
    <p:sldId id="1036" r:id="rId48"/>
    <p:sldId id="1037" r:id="rId49"/>
    <p:sldId id="1055" r:id="rId50"/>
    <p:sldId id="886" r:id="rId51"/>
    <p:sldId id="1009" r:id="rId52"/>
    <p:sldId id="1010" r:id="rId53"/>
    <p:sldId id="1050" r:id="rId54"/>
    <p:sldId id="943" r:id="rId55"/>
    <p:sldId id="944" r:id="rId56"/>
    <p:sldId id="1021" r:id="rId57"/>
    <p:sldId id="945" r:id="rId58"/>
    <p:sldId id="946" r:id="rId59"/>
    <p:sldId id="947" r:id="rId60"/>
    <p:sldId id="948" r:id="rId61"/>
    <p:sldId id="949" r:id="rId62"/>
    <p:sldId id="950" r:id="rId63"/>
    <p:sldId id="951" r:id="rId64"/>
    <p:sldId id="1041" r:id="rId65"/>
    <p:sldId id="964" r:id="rId66"/>
    <p:sldId id="952" r:id="rId67"/>
    <p:sldId id="953" r:id="rId68"/>
    <p:sldId id="954" r:id="rId69"/>
    <p:sldId id="955" r:id="rId70"/>
    <p:sldId id="1042" r:id="rId71"/>
    <p:sldId id="956" r:id="rId72"/>
    <p:sldId id="1043" r:id="rId73"/>
    <p:sldId id="1044" r:id="rId74"/>
    <p:sldId id="1045" r:id="rId75"/>
    <p:sldId id="960" r:id="rId76"/>
    <p:sldId id="961" r:id="rId77"/>
    <p:sldId id="962" r:id="rId78"/>
    <p:sldId id="963" r:id="rId79"/>
    <p:sldId id="888" r:id="rId80"/>
    <p:sldId id="999" r:id="rId81"/>
    <p:sldId id="1046" r:id="rId82"/>
    <p:sldId id="890" r:id="rId83"/>
    <p:sldId id="891" r:id="rId84"/>
    <p:sldId id="966" r:id="rId85"/>
    <p:sldId id="893" r:id="rId86"/>
    <p:sldId id="894" r:id="rId87"/>
    <p:sldId id="895" r:id="rId88"/>
    <p:sldId id="896" r:id="rId89"/>
    <p:sldId id="897" r:id="rId90"/>
    <p:sldId id="898" r:id="rId91"/>
    <p:sldId id="899" r:id="rId92"/>
    <p:sldId id="900" r:id="rId93"/>
    <p:sldId id="901" r:id="rId94"/>
    <p:sldId id="1047" r:id="rId95"/>
    <p:sldId id="902" r:id="rId96"/>
    <p:sldId id="903" r:id="rId97"/>
    <p:sldId id="904" r:id="rId98"/>
    <p:sldId id="905" r:id="rId99"/>
    <p:sldId id="906" r:id="rId100"/>
    <p:sldId id="907" r:id="rId101"/>
    <p:sldId id="908" r:id="rId102"/>
    <p:sldId id="1048" r:id="rId103"/>
    <p:sldId id="909" r:id="rId104"/>
    <p:sldId id="910" r:id="rId105"/>
    <p:sldId id="911" r:id="rId106"/>
    <p:sldId id="912" r:id="rId107"/>
    <p:sldId id="913" r:id="rId108"/>
    <p:sldId id="1049" r:id="rId109"/>
    <p:sldId id="1025" r:id="rId110"/>
    <p:sldId id="1026" r:id="rId111"/>
    <p:sldId id="915" r:id="rId112"/>
    <p:sldId id="1027" r:id="rId113"/>
    <p:sldId id="1028" r:id="rId114"/>
    <p:sldId id="917" r:id="rId115"/>
    <p:sldId id="918" r:id="rId116"/>
    <p:sldId id="919" r:id="rId117"/>
    <p:sldId id="920" r:id="rId118"/>
    <p:sldId id="921" r:id="rId119"/>
    <p:sldId id="922" r:id="rId120"/>
    <p:sldId id="761" r:id="rId121"/>
  </p:sldIdLst>
  <p:sldSz cx="9906000" cy="6858000" type="A4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松平 聖矢" initials="松平" lastIdx="10" clrIdx="0">
    <p:extLst>
      <p:ext uri="{19B8F6BF-5375-455C-9EA6-DF929625EA0E}">
        <p15:presenceInfo xmlns:p15="http://schemas.microsoft.com/office/powerpoint/2012/main" userId="松平 聖矢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FF"/>
    <a:srgbClr val="404040"/>
    <a:srgbClr val="B1AEAE"/>
    <a:srgbClr val="BFBFBF"/>
    <a:srgbClr val="CCCCFF"/>
    <a:srgbClr val="32BBA1"/>
    <a:srgbClr val="1265AA"/>
    <a:srgbClr val="2E78B6"/>
    <a:srgbClr val="EFF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59" autoAdjust="0"/>
    <p:restoredTop sz="93971" autoAdjust="0"/>
  </p:normalViewPr>
  <p:slideViewPr>
    <p:cSldViewPr snapToGrid="0">
      <p:cViewPr varScale="1">
        <p:scale>
          <a:sx n="69" d="100"/>
          <a:sy n="69" d="100"/>
        </p:scale>
        <p:origin x="1312" y="4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376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handoutMaster" Target="handoutMasters/handoutMaster1.xml"/><Relationship Id="rId128" Type="http://schemas.openxmlformats.org/officeDocument/2006/relationships/tableStyles" Target="tableStyles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commentAuthors" Target="commentAuthors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88BD0-3FD8-48C5-A500-9F4B00A248C1}" type="datetimeFigureOut">
              <a:rPr kumimoji="1" lang="ja-JP" altLang="en-US" smtClean="0"/>
              <a:t>2022/11/29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EA0A76-5CBF-4C51-B97A-47EF05DC70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6039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88BB8-7FF5-496D-869A-C2057A45C099}" type="datetimeFigureOut">
              <a:rPr kumimoji="1" lang="ja-JP" altLang="en-US" smtClean="0"/>
              <a:t>2022/11/29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63613" y="1233488"/>
            <a:ext cx="48085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BABB9-B779-4B81-AC01-DACD4D06BF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6500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3427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996555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117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6789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ABB9-B779-4B81-AC01-DACD4D06BF8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605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971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7095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4474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ABB9-B779-4B81-AC01-DACD4D06BF8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1261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ABB9-B779-4B81-AC01-DACD4D06BF8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2822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ABB9-B779-4B81-AC01-DACD4D06BF8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3941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ABB9-B779-4B81-AC01-DACD4D06BF8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021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ABB9-B779-4B81-AC01-DACD4D06BF8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188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25509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71204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18173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305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95610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84295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00858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40205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36718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12956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8762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14073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26200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★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42568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31084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10509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★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77227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①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25203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①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7441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①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12661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①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27173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8070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55527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①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84127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①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96482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63613" y="1233488"/>
            <a:ext cx="4808537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★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65324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63613" y="1233488"/>
            <a:ext cx="4808537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①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2894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63613" y="1233488"/>
            <a:ext cx="4808537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①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16328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★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58827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★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25283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★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1018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権限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1030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権限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1494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22161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権限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26867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権限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18192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★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61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520425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権限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62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399512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権限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63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143818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権限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64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060709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権限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65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968877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★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67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199404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★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68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491536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権限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69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7136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547912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権限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70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28594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権限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71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478173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権限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72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722537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権限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73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338899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権限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74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481918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権限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75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87427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権限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76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997292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UI/UX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78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460290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UI/UX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79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43032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80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3380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794701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81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225559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82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559502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83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816889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84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393993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UI/UX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86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571195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87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113579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88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216797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89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451120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★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91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8657011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★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92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53630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773358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①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93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2642521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①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94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12759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①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95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61265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権限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96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998647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①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97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288747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99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839400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100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314526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101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203743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102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012684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103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7691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662325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★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105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749240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★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106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876974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107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707474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108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630610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109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8653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110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167308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111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931889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112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609280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★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114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242739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ABB9-B779-4B81-AC01-DACD4D06BF8E}" type="slidenum">
              <a:rPr kumimoji="1" lang="ja-JP" altLang="en-US" smtClean="0"/>
              <a:t>116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7058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2841" y="6021288"/>
            <a:ext cx="2880320" cy="50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814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826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マスタスライド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2"/>
          <p:cNvSpPr>
            <a:spLocks noChangeArrowheads="1"/>
          </p:cNvSpPr>
          <p:nvPr userDrawn="1"/>
        </p:nvSpPr>
        <p:spPr bwMode="auto">
          <a:xfrm>
            <a:off x="8534022" y="6638930"/>
            <a:ext cx="99097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 smtClean="0">
                <a:solidFill>
                  <a:srgbClr val="5F5F5F"/>
                </a:solidFill>
              </a:rPr>
              <a:t>© </a:t>
            </a:r>
            <a:r>
              <a:rPr lang="en-US" altLang="ja-JP" sz="600" dirty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9315450" y="6600180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  <p:grpSp>
        <p:nvGrpSpPr>
          <p:cNvPr id="4" name="Group 24"/>
          <p:cNvGrpSpPr>
            <a:grpSpLocks/>
          </p:cNvGrpSpPr>
          <p:nvPr userDrawn="1"/>
        </p:nvGrpSpPr>
        <p:grpSpPr bwMode="auto">
          <a:xfrm>
            <a:off x="2" y="6574422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5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8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9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63332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マスタスライド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2"/>
          <p:cNvSpPr>
            <a:spLocks noChangeArrowheads="1"/>
          </p:cNvSpPr>
          <p:nvPr userDrawn="1"/>
        </p:nvSpPr>
        <p:spPr bwMode="auto">
          <a:xfrm>
            <a:off x="8534022" y="6638930"/>
            <a:ext cx="99097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 smtClean="0">
                <a:solidFill>
                  <a:srgbClr val="5F5F5F"/>
                </a:solidFill>
              </a:rPr>
              <a:t>© </a:t>
            </a:r>
            <a:r>
              <a:rPr lang="en-US" altLang="ja-JP" sz="600" dirty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9315450" y="6600180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  <p:grpSp>
        <p:nvGrpSpPr>
          <p:cNvPr id="4" name="Group 24"/>
          <p:cNvGrpSpPr>
            <a:grpSpLocks/>
          </p:cNvGrpSpPr>
          <p:nvPr userDrawn="1"/>
        </p:nvGrpSpPr>
        <p:grpSpPr bwMode="auto">
          <a:xfrm>
            <a:off x="2" y="6574425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5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8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9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  <p:sp>
        <p:nvSpPr>
          <p:cNvPr id="11" name="Rectangle 5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65365" y="374972"/>
            <a:ext cx="8949146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EAEAEA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 sz="2400" b="1">
                <a:effectLst/>
              </a:defRPr>
            </a:lvl1pPr>
          </a:lstStyle>
          <a:p>
            <a:pPr lvl="0"/>
            <a:r>
              <a:rPr lang="ja-JP" altLang="en-US" smtClean="0"/>
              <a:t>タイトル</a:t>
            </a:r>
            <a:endParaRPr lang="ja-JP" altLang="de-DE" dirty="0" smtClean="0"/>
          </a:p>
        </p:txBody>
      </p:sp>
      <p:cxnSp>
        <p:nvCxnSpPr>
          <p:cNvPr id="10" name="直線コネクタ 9"/>
          <p:cNvCxnSpPr/>
          <p:nvPr userDrawn="1"/>
        </p:nvCxnSpPr>
        <p:spPr bwMode="auto">
          <a:xfrm>
            <a:off x="465365" y="745726"/>
            <a:ext cx="8913440" cy="0"/>
          </a:xfrm>
          <a:prstGeom prst="line">
            <a:avLst/>
          </a:prstGeom>
          <a:solidFill>
            <a:srgbClr val="70C1D2"/>
          </a:solidFill>
          <a:ln w="19050" cap="flat" cmpd="sng" algn="ctr">
            <a:gradFill>
              <a:gsLst>
                <a:gs pos="0">
                  <a:srgbClr val="1466AB"/>
                </a:gs>
                <a:gs pos="64000">
                  <a:srgbClr val="6CA4D5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0" scaled="0"/>
            </a:gradFill>
            <a:prstDash val="solid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521858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マスタスライド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2"/>
          <p:cNvSpPr>
            <a:spLocks noChangeArrowheads="1"/>
          </p:cNvSpPr>
          <p:nvPr userDrawn="1"/>
        </p:nvSpPr>
        <p:spPr bwMode="auto">
          <a:xfrm>
            <a:off x="8542187" y="6638930"/>
            <a:ext cx="99097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 smtClean="0">
                <a:solidFill>
                  <a:srgbClr val="5F5F5F"/>
                </a:solidFill>
              </a:rPr>
              <a:t>© </a:t>
            </a:r>
            <a:r>
              <a:rPr lang="en-US" altLang="ja-JP" sz="600" dirty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9323615" y="6600180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  <p:grpSp>
        <p:nvGrpSpPr>
          <p:cNvPr id="4" name="Group 24"/>
          <p:cNvGrpSpPr>
            <a:grpSpLocks/>
          </p:cNvGrpSpPr>
          <p:nvPr userDrawn="1"/>
        </p:nvGrpSpPr>
        <p:grpSpPr bwMode="auto">
          <a:xfrm>
            <a:off x="2" y="6574425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5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8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9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  <p:sp>
        <p:nvSpPr>
          <p:cNvPr id="11" name="Rectangle 5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003415" y="374972"/>
            <a:ext cx="8475321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EAEAEA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 sz="2400" b="1">
                <a:effectLst/>
              </a:defRPr>
            </a:lvl1pPr>
          </a:lstStyle>
          <a:p>
            <a:pPr lvl="0"/>
            <a:r>
              <a:rPr lang="ja-JP" altLang="en-US" smtClean="0"/>
              <a:t>タイトル</a:t>
            </a:r>
            <a:endParaRPr lang="ja-JP" altLang="de-DE" dirty="0" smtClean="0"/>
          </a:p>
        </p:txBody>
      </p:sp>
      <p:sp>
        <p:nvSpPr>
          <p:cNvPr id="13" name="角丸四角形 12"/>
          <p:cNvSpPr/>
          <p:nvPr userDrawn="1"/>
        </p:nvSpPr>
        <p:spPr bwMode="auto">
          <a:xfrm>
            <a:off x="315892" y="329074"/>
            <a:ext cx="396000" cy="396000"/>
          </a:xfrm>
          <a:prstGeom prst="roundRect">
            <a:avLst/>
          </a:prstGeom>
          <a:noFill/>
          <a:ln w="44450" cap="flat" cmpd="sng" algn="ctr">
            <a:solidFill>
              <a:srgbClr val="1466AB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6858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05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14" name="直線コネクタ 13"/>
          <p:cNvCxnSpPr/>
          <p:nvPr userDrawn="1"/>
        </p:nvCxnSpPr>
        <p:spPr bwMode="auto">
          <a:xfrm>
            <a:off x="482479" y="520072"/>
            <a:ext cx="80989" cy="62895"/>
          </a:xfrm>
          <a:prstGeom prst="line">
            <a:avLst/>
          </a:prstGeom>
          <a:solidFill>
            <a:srgbClr val="70C1D2"/>
          </a:solidFill>
          <a:ln w="63500" cap="rnd" cmpd="sng" algn="ctr">
            <a:solidFill>
              <a:srgbClr val="1466AB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直線コネクタ 14"/>
          <p:cNvCxnSpPr/>
          <p:nvPr userDrawn="1"/>
        </p:nvCxnSpPr>
        <p:spPr bwMode="auto">
          <a:xfrm flipV="1">
            <a:off x="576933" y="374972"/>
            <a:ext cx="228869" cy="218520"/>
          </a:xfrm>
          <a:prstGeom prst="line">
            <a:avLst/>
          </a:prstGeom>
          <a:solidFill>
            <a:srgbClr val="70C1D2"/>
          </a:solidFill>
          <a:ln w="63500" cap="rnd" cmpd="sng" algn="ctr">
            <a:solidFill>
              <a:srgbClr val="1466AB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717745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マスタスライド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2"/>
          <p:cNvSpPr>
            <a:spLocks noChangeArrowheads="1"/>
          </p:cNvSpPr>
          <p:nvPr userDrawn="1"/>
        </p:nvSpPr>
        <p:spPr bwMode="auto">
          <a:xfrm>
            <a:off x="8534022" y="6638930"/>
            <a:ext cx="99097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 smtClean="0">
                <a:solidFill>
                  <a:srgbClr val="5F5F5F"/>
                </a:solidFill>
              </a:rPr>
              <a:t>© </a:t>
            </a:r>
            <a:r>
              <a:rPr lang="en-US" altLang="ja-JP" sz="600" dirty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9315450" y="6600180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  <p:grpSp>
        <p:nvGrpSpPr>
          <p:cNvPr id="4" name="Group 24"/>
          <p:cNvGrpSpPr>
            <a:grpSpLocks/>
          </p:cNvGrpSpPr>
          <p:nvPr userDrawn="1"/>
        </p:nvGrpSpPr>
        <p:grpSpPr bwMode="auto">
          <a:xfrm>
            <a:off x="2" y="6574425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5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8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9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  <p:sp>
        <p:nvSpPr>
          <p:cNvPr id="1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005420" y="374972"/>
            <a:ext cx="847205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EAEAEA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 sz="2400" b="1">
                <a:effectLst/>
              </a:defRPr>
            </a:lvl1pPr>
          </a:lstStyle>
          <a:p>
            <a:pPr lvl="0"/>
            <a:r>
              <a:rPr lang="ja-JP" altLang="en-US" smtClean="0"/>
              <a:t>タイトル</a:t>
            </a:r>
            <a:endParaRPr lang="ja-JP" altLang="de-DE" dirty="0" smtClean="0"/>
          </a:p>
        </p:txBody>
      </p:sp>
      <p:grpSp>
        <p:nvGrpSpPr>
          <p:cNvPr id="16" name="グループ化 15"/>
          <p:cNvGrpSpPr/>
          <p:nvPr userDrawn="1"/>
        </p:nvGrpSpPr>
        <p:grpSpPr>
          <a:xfrm>
            <a:off x="323706" y="308402"/>
            <a:ext cx="390282" cy="466847"/>
            <a:chOff x="-159568" y="329890"/>
            <a:chExt cx="390281" cy="466847"/>
          </a:xfrm>
        </p:grpSpPr>
        <p:sp>
          <p:nvSpPr>
            <p:cNvPr id="17" name="楕円 16"/>
            <p:cNvSpPr/>
            <p:nvPr/>
          </p:nvSpPr>
          <p:spPr bwMode="auto">
            <a:xfrm>
              <a:off x="-159568" y="329890"/>
              <a:ext cx="325292" cy="325292"/>
            </a:xfrm>
            <a:prstGeom prst="ellipse">
              <a:avLst/>
            </a:prstGeom>
            <a:noFill/>
            <a:ln w="50800" cap="flat" cmpd="sng" algn="ctr">
              <a:solidFill>
                <a:srgbClr val="1466AB"/>
              </a:solidFill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6858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8" name="円弧 17"/>
            <p:cNvSpPr/>
            <p:nvPr/>
          </p:nvSpPr>
          <p:spPr bwMode="auto">
            <a:xfrm rot="19288713" flipH="1">
              <a:off x="-77992" y="409933"/>
              <a:ext cx="166295" cy="189100"/>
            </a:xfrm>
            <a:prstGeom prst="arc">
              <a:avLst/>
            </a:prstGeom>
            <a:noFill/>
            <a:ln w="19050" cap="flat" cmpd="sng" algn="ctr">
              <a:solidFill>
                <a:srgbClr val="1466AB"/>
              </a:solidFill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6858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9" name="台形 18"/>
            <p:cNvSpPr/>
            <p:nvPr/>
          </p:nvSpPr>
          <p:spPr bwMode="auto">
            <a:xfrm rot="19127669">
              <a:off x="92144" y="632921"/>
              <a:ext cx="69092" cy="39599"/>
            </a:xfrm>
            <a:prstGeom prst="trapezoid">
              <a:avLst/>
            </a:prstGeom>
            <a:solidFill>
              <a:srgbClr val="1466AB"/>
            </a:solidFill>
            <a:ln w="19050" cap="flat" cmpd="sng" algn="ctr">
              <a:noFill/>
              <a:prstDash val="sysDot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6858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20" name="フローチャート: 論理積ゲート 19"/>
            <p:cNvSpPr/>
            <p:nvPr/>
          </p:nvSpPr>
          <p:spPr bwMode="auto">
            <a:xfrm rot="2946374">
              <a:off x="126694" y="692718"/>
              <a:ext cx="137066" cy="70972"/>
            </a:xfrm>
            <a:prstGeom prst="flowChartDelay">
              <a:avLst/>
            </a:prstGeom>
            <a:solidFill>
              <a:srgbClr val="1466AB"/>
            </a:solidFill>
            <a:ln w="19050" cap="flat" cmpd="sng" algn="ctr">
              <a:noFill/>
              <a:prstDash val="sysDot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6858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24920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マスタスライド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2"/>
          <p:cNvSpPr>
            <a:spLocks noChangeArrowheads="1"/>
          </p:cNvSpPr>
          <p:nvPr userDrawn="1"/>
        </p:nvSpPr>
        <p:spPr bwMode="auto">
          <a:xfrm>
            <a:off x="8550352" y="6638930"/>
            <a:ext cx="99097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 smtClean="0">
                <a:solidFill>
                  <a:srgbClr val="5F5F5F"/>
                </a:solidFill>
              </a:rPr>
              <a:t>© </a:t>
            </a:r>
            <a:r>
              <a:rPr lang="en-US" altLang="ja-JP" sz="600" dirty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9331780" y="6600180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  <p:grpSp>
        <p:nvGrpSpPr>
          <p:cNvPr id="4" name="Group 24"/>
          <p:cNvGrpSpPr>
            <a:grpSpLocks/>
          </p:cNvGrpSpPr>
          <p:nvPr userDrawn="1"/>
        </p:nvGrpSpPr>
        <p:grpSpPr bwMode="auto">
          <a:xfrm>
            <a:off x="2" y="6574425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5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8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9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  <p:sp>
        <p:nvSpPr>
          <p:cNvPr id="1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005420" y="374972"/>
            <a:ext cx="847205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EAEAEA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 sz="2400" b="1">
                <a:effectLst/>
              </a:defRPr>
            </a:lvl1pPr>
          </a:lstStyle>
          <a:p>
            <a:pPr lvl="0"/>
            <a:r>
              <a:rPr lang="ja-JP" altLang="en-US" smtClean="0"/>
              <a:t>タイトル</a:t>
            </a:r>
            <a:endParaRPr lang="ja-JP" altLang="de-DE" dirty="0" smtClean="0"/>
          </a:p>
        </p:txBody>
      </p:sp>
      <p:grpSp>
        <p:nvGrpSpPr>
          <p:cNvPr id="14" name="グループ化 13"/>
          <p:cNvGrpSpPr/>
          <p:nvPr userDrawn="1"/>
        </p:nvGrpSpPr>
        <p:grpSpPr>
          <a:xfrm>
            <a:off x="350689" y="307344"/>
            <a:ext cx="400448" cy="434631"/>
            <a:chOff x="7267575" y="332743"/>
            <a:chExt cx="400447" cy="434631"/>
          </a:xfrm>
        </p:grpSpPr>
        <p:sp>
          <p:nvSpPr>
            <p:cNvPr id="15" name="正方形/長方形 14"/>
            <p:cNvSpPr/>
            <p:nvPr/>
          </p:nvSpPr>
          <p:spPr bwMode="auto">
            <a:xfrm>
              <a:off x="7277100" y="587374"/>
              <a:ext cx="108000" cy="180000"/>
            </a:xfrm>
            <a:prstGeom prst="rect">
              <a:avLst/>
            </a:prstGeom>
            <a:solidFill>
              <a:srgbClr val="1466AB"/>
            </a:solidFill>
            <a:ln w="19050" cap="flat" cmpd="sng" algn="ctr">
              <a:noFill/>
              <a:prstDash val="sysDot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6858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21" name="正方形/長方形 20"/>
            <p:cNvSpPr/>
            <p:nvPr/>
          </p:nvSpPr>
          <p:spPr bwMode="auto">
            <a:xfrm>
              <a:off x="7417147" y="514549"/>
              <a:ext cx="108000" cy="252000"/>
            </a:xfrm>
            <a:prstGeom prst="rect">
              <a:avLst/>
            </a:prstGeom>
            <a:solidFill>
              <a:srgbClr val="1466AB"/>
            </a:solidFill>
            <a:ln w="19050" cap="flat" cmpd="sng" algn="ctr">
              <a:noFill/>
              <a:prstDash val="sysDot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6858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22" name="正方形/長方形 21"/>
            <p:cNvSpPr/>
            <p:nvPr/>
          </p:nvSpPr>
          <p:spPr bwMode="auto">
            <a:xfrm>
              <a:off x="7560022" y="442317"/>
              <a:ext cx="108000" cy="324000"/>
            </a:xfrm>
            <a:prstGeom prst="rect">
              <a:avLst/>
            </a:prstGeom>
            <a:solidFill>
              <a:srgbClr val="1466AB"/>
            </a:solidFill>
            <a:ln w="19050" cap="flat" cmpd="sng" algn="ctr">
              <a:noFill/>
              <a:prstDash val="sysDot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6858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23" name="直線コネクタ 22"/>
            <p:cNvCxnSpPr/>
            <p:nvPr/>
          </p:nvCxnSpPr>
          <p:spPr bwMode="auto">
            <a:xfrm flipV="1">
              <a:off x="7267575" y="332743"/>
              <a:ext cx="390922" cy="181012"/>
            </a:xfrm>
            <a:prstGeom prst="line">
              <a:avLst/>
            </a:prstGeom>
            <a:solidFill>
              <a:srgbClr val="70C1D2"/>
            </a:solidFill>
            <a:ln w="19050" cap="flat" cmpd="sng" algn="ctr">
              <a:solidFill>
                <a:srgbClr val="1466AB"/>
              </a:solidFill>
              <a:prstDash val="solid"/>
              <a:round/>
              <a:headEnd type="none" w="med" len="med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4" name="グループ化 23"/>
            <p:cNvGrpSpPr/>
            <p:nvPr/>
          </p:nvGrpSpPr>
          <p:grpSpPr>
            <a:xfrm>
              <a:off x="7347545" y="416830"/>
              <a:ext cx="83344" cy="83344"/>
              <a:chOff x="9670801" y="715590"/>
              <a:chExt cx="83344" cy="83344"/>
            </a:xfrm>
          </p:grpSpPr>
          <p:sp>
            <p:nvSpPr>
              <p:cNvPr id="28" name="楕円 27"/>
              <p:cNvSpPr/>
              <p:nvPr/>
            </p:nvSpPr>
            <p:spPr bwMode="auto">
              <a:xfrm>
                <a:off x="9670801" y="715590"/>
                <a:ext cx="83344" cy="83344"/>
              </a:xfrm>
              <a:prstGeom prst="ellipse">
                <a:avLst/>
              </a:prstGeom>
              <a:solidFill>
                <a:srgbClr val="1466AB"/>
              </a:solidFill>
              <a:ln w="19050" cap="flat" cmpd="sng" algn="ctr">
                <a:noFill/>
                <a:prstDash val="sysDot"/>
                <a:round/>
                <a:headEnd type="none" w="med" len="med"/>
                <a:tailEnd type="none" w="lg" len="lg"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SzTx/>
                  <a:buFont typeface="Wingdings" pitchFamily="2" charset="2"/>
                  <a:buNone/>
                  <a:tabLst/>
                </a:pPr>
                <a:endParaRPr kumimoji="1" lang="ja-JP" altLang="en-US" sz="105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endParaRPr>
              </a:p>
            </p:txBody>
          </p:sp>
          <p:sp>
            <p:nvSpPr>
              <p:cNvPr id="29" name="楕円 28"/>
              <p:cNvSpPr/>
              <p:nvPr/>
            </p:nvSpPr>
            <p:spPr bwMode="auto">
              <a:xfrm>
                <a:off x="9685089" y="729876"/>
                <a:ext cx="54769" cy="54769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ysDot"/>
                <a:round/>
                <a:headEnd type="none" w="med" len="med"/>
                <a:tailEnd type="none" w="lg" len="lg"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SzTx/>
                  <a:buFont typeface="Wingdings" pitchFamily="2" charset="2"/>
                  <a:buNone/>
                  <a:tabLst/>
                </a:pPr>
                <a:endParaRPr kumimoji="1" lang="ja-JP" altLang="en-US" sz="105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endParaRPr>
              </a:p>
            </p:txBody>
          </p:sp>
        </p:grpSp>
        <p:grpSp>
          <p:nvGrpSpPr>
            <p:cNvPr id="25" name="グループ化 24"/>
            <p:cNvGrpSpPr/>
            <p:nvPr/>
          </p:nvGrpSpPr>
          <p:grpSpPr>
            <a:xfrm>
              <a:off x="7503021" y="341461"/>
              <a:ext cx="83344" cy="83344"/>
              <a:chOff x="9670801" y="715590"/>
              <a:chExt cx="83344" cy="83344"/>
            </a:xfrm>
          </p:grpSpPr>
          <p:sp>
            <p:nvSpPr>
              <p:cNvPr id="26" name="楕円 25"/>
              <p:cNvSpPr/>
              <p:nvPr/>
            </p:nvSpPr>
            <p:spPr bwMode="auto">
              <a:xfrm>
                <a:off x="9670801" y="715590"/>
                <a:ext cx="83344" cy="83344"/>
              </a:xfrm>
              <a:prstGeom prst="ellipse">
                <a:avLst/>
              </a:prstGeom>
              <a:solidFill>
                <a:srgbClr val="1466AB"/>
              </a:solidFill>
              <a:ln w="19050" cap="flat" cmpd="sng" algn="ctr">
                <a:noFill/>
                <a:prstDash val="sysDot"/>
                <a:round/>
                <a:headEnd type="none" w="med" len="med"/>
                <a:tailEnd type="none" w="lg" len="lg"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SzTx/>
                  <a:buFont typeface="Wingdings" pitchFamily="2" charset="2"/>
                  <a:buNone/>
                  <a:tabLst/>
                </a:pPr>
                <a:endParaRPr kumimoji="1" lang="ja-JP" altLang="en-US" sz="105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endParaRPr>
              </a:p>
            </p:txBody>
          </p:sp>
          <p:sp>
            <p:nvSpPr>
              <p:cNvPr id="27" name="楕円 26"/>
              <p:cNvSpPr/>
              <p:nvPr/>
            </p:nvSpPr>
            <p:spPr bwMode="auto">
              <a:xfrm>
                <a:off x="9685089" y="729876"/>
                <a:ext cx="54769" cy="54769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ysDot"/>
                <a:round/>
                <a:headEnd type="none" w="med" len="med"/>
                <a:tailEnd type="none" w="lg" len="lg"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SzTx/>
                  <a:buFont typeface="Wingdings" pitchFamily="2" charset="2"/>
                  <a:buNone/>
                  <a:tabLst/>
                </a:pPr>
                <a:endParaRPr kumimoji="1" lang="ja-JP" altLang="en-US" sz="105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37089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エンドスライド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4"/>
          <p:cNvGrpSpPr>
            <a:grpSpLocks/>
          </p:cNvGrpSpPr>
          <p:nvPr userDrawn="1"/>
        </p:nvGrpSpPr>
        <p:grpSpPr bwMode="auto">
          <a:xfrm>
            <a:off x="2" y="6574425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5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8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9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  <p:pic>
        <p:nvPicPr>
          <p:cNvPr id="10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6165" y="3028140"/>
            <a:ext cx="4133671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65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エンドスライド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6165" y="3109780"/>
            <a:ext cx="4133671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65600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2572" y="6187670"/>
            <a:ext cx="2300132" cy="40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49642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中扉スライド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2"/>
          <p:cNvSpPr>
            <a:spLocks noChangeArrowheads="1"/>
          </p:cNvSpPr>
          <p:nvPr userDrawn="1"/>
        </p:nvSpPr>
        <p:spPr bwMode="auto">
          <a:xfrm>
            <a:off x="8534022" y="6638930"/>
            <a:ext cx="99097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 smtClean="0">
                <a:solidFill>
                  <a:srgbClr val="5F5F5F"/>
                </a:solidFill>
              </a:rPr>
              <a:t>© </a:t>
            </a:r>
            <a:r>
              <a:rPr lang="en-US" altLang="ja-JP" sz="600" dirty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5" name="Rectangle 10"/>
          <p:cNvSpPr>
            <a:spLocks noChangeArrowheads="1"/>
          </p:cNvSpPr>
          <p:nvPr userDrawn="1"/>
        </p:nvSpPr>
        <p:spPr bwMode="auto">
          <a:xfrm>
            <a:off x="9315450" y="6600180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  <p:grpSp>
        <p:nvGrpSpPr>
          <p:cNvPr id="6" name="Group 24"/>
          <p:cNvGrpSpPr>
            <a:grpSpLocks/>
          </p:cNvGrpSpPr>
          <p:nvPr userDrawn="1"/>
        </p:nvGrpSpPr>
        <p:grpSpPr bwMode="auto">
          <a:xfrm>
            <a:off x="2" y="6574422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7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8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9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65233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中扉スライド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2"/>
          <p:cNvSpPr>
            <a:spLocks noChangeArrowheads="1"/>
          </p:cNvSpPr>
          <p:nvPr userDrawn="1"/>
        </p:nvSpPr>
        <p:spPr bwMode="auto">
          <a:xfrm>
            <a:off x="8534022" y="6638930"/>
            <a:ext cx="99097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 smtClean="0">
                <a:solidFill>
                  <a:srgbClr val="5F5F5F"/>
                </a:solidFill>
              </a:rPr>
              <a:t>© </a:t>
            </a:r>
            <a:r>
              <a:rPr lang="en-US" altLang="ja-JP" sz="600" dirty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5" name="Rectangle 10"/>
          <p:cNvSpPr>
            <a:spLocks noChangeArrowheads="1"/>
          </p:cNvSpPr>
          <p:nvPr userDrawn="1"/>
        </p:nvSpPr>
        <p:spPr bwMode="auto">
          <a:xfrm>
            <a:off x="9315450" y="6600180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</p:spTree>
    <p:extLst>
      <p:ext uri="{BB962C8B-B14F-4D97-AF65-F5344CB8AC3E}">
        <p14:creationId xmlns:p14="http://schemas.microsoft.com/office/powerpoint/2010/main" val="17996201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中扉スライド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 userDrawn="1"/>
        </p:nvCxnSpPr>
        <p:spPr bwMode="auto">
          <a:xfrm>
            <a:off x="1003193" y="4077072"/>
            <a:ext cx="8913440" cy="0"/>
          </a:xfrm>
          <a:prstGeom prst="line">
            <a:avLst/>
          </a:prstGeom>
          <a:solidFill>
            <a:srgbClr val="70C1D2"/>
          </a:solidFill>
          <a:ln w="19050" cap="flat" cmpd="sng" algn="ctr">
            <a:gradFill>
              <a:gsLst>
                <a:gs pos="0">
                  <a:srgbClr val="1466AB"/>
                </a:gs>
                <a:gs pos="64000">
                  <a:srgbClr val="6CA4D5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0" scaled="0"/>
            </a:gradFill>
            <a:prstDash val="solid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Rectangle 92"/>
          <p:cNvSpPr>
            <a:spLocks noChangeArrowheads="1"/>
          </p:cNvSpPr>
          <p:nvPr userDrawn="1"/>
        </p:nvSpPr>
        <p:spPr bwMode="auto">
          <a:xfrm>
            <a:off x="8534021" y="6638930"/>
            <a:ext cx="99097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 smtClean="0">
                <a:solidFill>
                  <a:srgbClr val="5F5F5F"/>
                </a:solidFill>
              </a:rPr>
              <a:t>© </a:t>
            </a:r>
            <a:r>
              <a:rPr lang="en-US" altLang="ja-JP" sz="600" dirty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5" name="Rectangle 10"/>
          <p:cNvSpPr>
            <a:spLocks noChangeArrowheads="1"/>
          </p:cNvSpPr>
          <p:nvPr userDrawn="1"/>
        </p:nvSpPr>
        <p:spPr bwMode="auto">
          <a:xfrm>
            <a:off x="9315450" y="6600180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  <p:grpSp>
        <p:nvGrpSpPr>
          <p:cNvPr id="6" name="Group 24"/>
          <p:cNvGrpSpPr>
            <a:grpSpLocks/>
          </p:cNvGrpSpPr>
          <p:nvPr userDrawn="1"/>
        </p:nvGrpSpPr>
        <p:grpSpPr bwMode="auto">
          <a:xfrm>
            <a:off x="2" y="6574422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7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8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9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65743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マスタスライド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2"/>
          <p:cNvSpPr>
            <a:spLocks noChangeArrowheads="1"/>
          </p:cNvSpPr>
          <p:nvPr userDrawn="1"/>
        </p:nvSpPr>
        <p:spPr bwMode="auto">
          <a:xfrm>
            <a:off x="8534022" y="6638930"/>
            <a:ext cx="99097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 smtClean="0">
                <a:solidFill>
                  <a:srgbClr val="5F5F5F"/>
                </a:solidFill>
              </a:rPr>
              <a:t>© 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9315450" y="6600180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  <p:grpSp>
        <p:nvGrpSpPr>
          <p:cNvPr id="4" name="Group 24"/>
          <p:cNvGrpSpPr>
            <a:grpSpLocks/>
          </p:cNvGrpSpPr>
          <p:nvPr userDrawn="1"/>
        </p:nvGrpSpPr>
        <p:grpSpPr bwMode="auto">
          <a:xfrm>
            <a:off x="2" y="6574422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5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8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9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99333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マスタスライド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2"/>
          <p:cNvSpPr>
            <a:spLocks noChangeArrowheads="1"/>
          </p:cNvSpPr>
          <p:nvPr userDrawn="1"/>
        </p:nvSpPr>
        <p:spPr bwMode="auto">
          <a:xfrm>
            <a:off x="8534022" y="6638930"/>
            <a:ext cx="99097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 smtClean="0">
                <a:solidFill>
                  <a:srgbClr val="5F5F5F"/>
                </a:solidFill>
              </a:rPr>
              <a:t>© </a:t>
            </a:r>
            <a:r>
              <a:rPr lang="en-US" altLang="ja-JP" sz="600" dirty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9315450" y="6600180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  <p:grpSp>
        <p:nvGrpSpPr>
          <p:cNvPr id="4" name="Group 24"/>
          <p:cNvGrpSpPr>
            <a:grpSpLocks/>
          </p:cNvGrpSpPr>
          <p:nvPr userDrawn="1"/>
        </p:nvGrpSpPr>
        <p:grpSpPr bwMode="auto">
          <a:xfrm>
            <a:off x="2" y="6574425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5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8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9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  <p:sp>
        <p:nvSpPr>
          <p:cNvPr id="11" name="Rectangle 5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65365" y="374972"/>
            <a:ext cx="8949146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EAEAEA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 sz="2400" b="1">
                <a:effectLst/>
              </a:defRPr>
            </a:lvl1pPr>
          </a:lstStyle>
          <a:p>
            <a:pPr lvl="0"/>
            <a:r>
              <a:rPr lang="ja-JP" altLang="en-US" smtClean="0"/>
              <a:t>タイトル</a:t>
            </a:r>
            <a:endParaRPr lang="ja-JP" altLang="de-DE" dirty="0" smtClean="0"/>
          </a:p>
        </p:txBody>
      </p:sp>
      <p:cxnSp>
        <p:nvCxnSpPr>
          <p:cNvPr id="10" name="直線コネクタ 9"/>
          <p:cNvCxnSpPr/>
          <p:nvPr userDrawn="1"/>
        </p:nvCxnSpPr>
        <p:spPr bwMode="auto">
          <a:xfrm>
            <a:off x="465365" y="745726"/>
            <a:ext cx="8913440" cy="0"/>
          </a:xfrm>
          <a:prstGeom prst="line">
            <a:avLst/>
          </a:prstGeom>
          <a:solidFill>
            <a:srgbClr val="70C1D2"/>
          </a:solidFill>
          <a:ln w="19050" cap="flat" cmpd="sng" algn="ctr">
            <a:gradFill>
              <a:gsLst>
                <a:gs pos="0">
                  <a:srgbClr val="1466AB"/>
                </a:gs>
                <a:gs pos="64000">
                  <a:srgbClr val="6CA4D5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0" scaled="0"/>
            </a:gradFill>
            <a:prstDash val="solid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665003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マスタスライド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2"/>
          <p:cNvSpPr>
            <a:spLocks noChangeArrowheads="1"/>
          </p:cNvSpPr>
          <p:nvPr userDrawn="1"/>
        </p:nvSpPr>
        <p:spPr bwMode="auto">
          <a:xfrm>
            <a:off x="8542187" y="6638930"/>
            <a:ext cx="99097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 smtClean="0">
                <a:solidFill>
                  <a:srgbClr val="5F5F5F"/>
                </a:solidFill>
              </a:rPr>
              <a:t>© </a:t>
            </a:r>
            <a:r>
              <a:rPr lang="en-US" altLang="ja-JP" sz="600" dirty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9323615" y="6600180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  <p:grpSp>
        <p:nvGrpSpPr>
          <p:cNvPr id="4" name="Group 24"/>
          <p:cNvGrpSpPr>
            <a:grpSpLocks/>
          </p:cNvGrpSpPr>
          <p:nvPr userDrawn="1"/>
        </p:nvGrpSpPr>
        <p:grpSpPr bwMode="auto">
          <a:xfrm>
            <a:off x="2" y="6574425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5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8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9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  <p:sp>
        <p:nvSpPr>
          <p:cNvPr id="11" name="Rectangle 5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003415" y="374972"/>
            <a:ext cx="8475321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EAEAEA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 sz="2400" b="1">
                <a:effectLst/>
              </a:defRPr>
            </a:lvl1pPr>
          </a:lstStyle>
          <a:p>
            <a:pPr lvl="0"/>
            <a:r>
              <a:rPr lang="ja-JP" altLang="en-US" smtClean="0"/>
              <a:t>タイトル</a:t>
            </a:r>
            <a:endParaRPr lang="ja-JP" altLang="de-DE" dirty="0" smtClean="0"/>
          </a:p>
        </p:txBody>
      </p:sp>
      <p:sp>
        <p:nvSpPr>
          <p:cNvPr id="13" name="角丸四角形 12"/>
          <p:cNvSpPr/>
          <p:nvPr userDrawn="1"/>
        </p:nvSpPr>
        <p:spPr bwMode="auto">
          <a:xfrm>
            <a:off x="315892" y="329074"/>
            <a:ext cx="396000" cy="396000"/>
          </a:xfrm>
          <a:prstGeom prst="roundRect">
            <a:avLst/>
          </a:prstGeom>
          <a:noFill/>
          <a:ln w="44450" cap="flat" cmpd="sng" algn="ctr">
            <a:solidFill>
              <a:srgbClr val="1466AB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6858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05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14" name="直線コネクタ 13"/>
          <p:cNvCxnSpPr/>
          <p:nvPr userDrawn="1"/>
        </p:nvCxnSpPr>
        <p:spPr bwMode="auto">
          <a:xfrm>
            <a:off x="482479" y="520072"/>
            <a:ext cx="80989" cy="62895"/>
          </a:xfrm>
          <a:prstGeom prst="line">
            <a:avLst/>
          </a:prstGeom>
          <a:solidFill>
            <a:srgbClr val="70C1D2"/>
          </a:solidFill>
          <a:ln w="63500" cap="rnd" cmpd="sng" algn="ctr">
            <a:solidFill>
              <a:srgbClr val="1466AB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直線コネクタ 14"/>
          <p:cNvCxnSpPr/>
          <p:nvPr userDrawn="1"/>
        </p:nvCxnSpPr>
        <p:spPr bwMode="auto">
          <a:xfrm flipV="1">
            <a:off x="576933" y="374972"/>
            <a:ext cx="228869" cy="218520"/>
          </a:xfrm>
          <a:prstGeom prst="line">
            <a:avLst/>
          </a:prstGeom>
          <a:solidFill>
            <a:srgbClr val="70C1D2"/>
          </a:solidFill>
          <a:ln w="63500" cap="rnd" cmpd="sng" algn="ctr">
            <a:solidFill>
              <a:srgbClr val="1466AB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672461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マスタスライド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2"/>
          <p:cNvSpPr>
            <a:spLocks noChangeArrowheads="1"/>
          </p:cNvSpPr>
          <p:nvPr userDrawn="1"/>
        </p:nvSpPr>
        <p:spPr bwMode="auto">
          <a:xfrm>
            <a:off x="8534022" y="6638930"/>
            <a:ext cx="99097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 smtClean="0">
                <a:solidFill>
                  <a:srgbClr val="5F5F5F"/>
                </a:solidFill>
              </a:rPr>
              <a:t>© </a:t>
            </a:r>
            <a:r>
              <a:rPr lang="en-US" altLang="ja-JP" sz="600" dirty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9315450" y="6600180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  <p:grpSp>
        <p:nvGrpSpPr>
          <p:cNvPr id="4" name="Group 24"/>
          <p:cNvGrpSpPr>
            <a:grpSpLocks/>
          </p:cNvGrpSpPr>
          <p:nvPr userDrawn="1"/>
        </p:nvGrpSpPr>
        <p:grpSpPr bwMode="auto">
          <a:xfrm>
            <a:off x="2" y="6574425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5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8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9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  <p:sp>
        <p:nvSpPr>
          <p:cNvPr id="1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005420" y="374972"/>
            <a:ext cx="847205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EAEAEA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 sz="2400" b="1">
                <a:effectLst/>
              </a:defRPr>
            </a:lvl1pPr>
          </a:lstStyle>
          <a:p>
            <a:pPr lvl="0"/>
            <a:r>
              <a:rPr lang="ja-JP" altLang="en-US" smtClean="0"/>
              <a:t>タイトル</a:t>
            </a:r>
            <a:endParaRPr lang="ja-JP" altLang="de-DE" dirty="0" smtClean="0"/>
          </a:p>
        </p:txBody>
      </p:sp>
      <p:grpSp>
        <p:nvGrpSpPr>
          <p:cNvPr id="16" name="グループ化 15"/>
          <p:cNvGrpSpPr/>
          <p:nvPr userDrawn="1"/>
        </p:nvGrpSpPr>
        <p:grpSpPr>
          <a:xfrm>
            <a:off x="323706" y="308402"/>
            <a:ext cx="390282" cy="466847"/>
            <a:chOff x="-159568" y="329890"/>
            <a:chExt cx="390281" cy="466847"/>
          </a:xfrm>
        </p:grpSpPr>
        <p:sp>
          <p:nvSpPr>
            <p:cNvPr id="17" name="楕円 16"/>
            <p:cNvSpPr/>
            <p:nvPr/>
          </p:nvSpPr>
          <p:spPr bwMode="auto">
            <a:xfrm>
              <a:off x="-159568" y="329890"/>
              <a:ext cx="325292" cy="325292"/>
            </a:xfrm>
            <a:prstGeom prst="ellipse">
              <a:avLst/>
            </a:prstGeom>
            <a:noFill/>
            <a:ln w="50800" cap="flat" cmpd="sng" algn="ctr">
              <a:solidFill>
                <a:srgbClr val="1466AB"/>
              </a:solidFill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6858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8" name="円弧 17"/>
            <p:cNvSpPr/>
            <p:nvPr/>
          </p:nvSpPr>
          <p:spPr bwMode="auto">
            <a:xfrm rot="19288713" flipH="1">
              <a:off x="-77992" y="409933"/>
              <a:ext cx="166295" cy="189100"/>
            </a:xfrm>
            <a:prstGeom prst="arc">
              <a:avLst/>
            </a:prstGeom>
            <a:noFill/>
            <a:ln w="19050" cap="flat" cmpd="sng" algn="ctr">
              <a:solidFill>
                <a:srgbClr val="1466AB"/>
              </a:solidFill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6858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9" name="台形 18"/>
            <p:cNvSpPr/>
            <p:nvPr/>
          </p:nvSpPr>
          <p:spPr bwMode="auto">
            <a:xfrm rot="19127669">
              <a:off x="92144" y="632921"/>
              <a:ext cx="69092" cy="39599"/>
            </a:xfrm>
            <a:prstGeom prst="trapezoid">
              <a:avLst/>
            </a:prstGeom>
            <a:solidFill>
              <a:srgbClr val="1466AB"/>
            </a:solidFill>
            <a:ln w="19050" cap="flat" cmpd="sng" algn="ctr">
              <a:noFill/>
              <a:prstDash val="sysDot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6858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20" name="フローチャート: 論理積ゲート 19"/>
            <p:cNvSpPr/>
            <p:nvPr/>
          </p:nvSpPr>
          <p:spPr bwMode="auto">
            <a:xfrm rot="2946374">
              <a:off x="126694" y="692718"/>
              <a:ext cx="137066" cy="70972"/>
            </a:xfrm>
            <a:prstGeom prst="flowChartDelay">
              <a:avLst/>
            </a:prstGeom>
            <a:solidFill>
              <a:srgbClr val="1466AB"/>
            </a:solidFill>
            <a:ln w="19050" cap="flat" cmpd="sng" algn="ctr">
              <a:noFill/>
              <a:prstDash val="sysDot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6858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81200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マスタスライド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2"/>
          <p:cNvSpPr>
            <a:spLocks noChangeArrowheads="1"/>
          </p:cNvSpPr>
          <p:nvPr userDrawn="1"/>
        </p:nvSpPr>
        <p:spPr bwMode="auto">
          <a:xfrm>
            <a:off x="8550352" y="6638930"/>
            <a:ext cx="99097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 smtClean="0">
                <a:solidFill>
                  <a:srgbClr val="5F5F5F"/>
                </a:solidFill>
              </a:rPr>
              <a:t>© </a:t>
            </a:r>
            <a:r>
              <a:rPr lang="en-US" altLang="ja-JP" sz="600" dirty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9331780" y="6600180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  <p:grpSp>
        <p:nvGrpSpPr>
          <p:cNvPr id="4" name="Group 24"/>
          <p:cNvGrpSpPr>
            <a:grpSpLocks/>
          </p:cNvGrpSpPr>
          <p:nvPr userDrawn="1"/>
        </p:nvGrpSpPr>
        <p:grpSpPr bwMode="auto">
          <a:xfrm>
            <a:off x="2" y="6574425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5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8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9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  <p:sp>
        <p:nvSpPr>
          <p:cNvPr id="1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005420" y="374972"/>
            <a:ext cx="847205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EAEAEA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 sz="2400" b="1">
                <a:effectLst/>
              </a:defRPr>
            </a:lvl1pPr>
          </a:lstStyle>
          <a:p>
            <a:pPr lvl="0"/>
            <a:r>
              <a:rPr lang="ja-JP" altLang="en-US" smtClean="0"/>
              <a:t>タイトル</a:t>
            </a:r>
            <a:endParaRPr lang="ja-JP" altLang="de-DE" dirty="0" smtClean="0"/>
          </a:p>
        </p:txBody>
      </p:sp>
      <p:grpSp>
        <p:nvGrpSpPr>
          <p:cNvPr id="14" name="グループ化 13"/>
          <p:cNvGrpSpPr/>
          <p:nvPr userDrawn="1"/>
        </p:nvGrpSpPr>
        <p:grpSpPr>
          <a:xfrm>
            <a:off x="350689" y="307344"/>
            <a:ext cx="400448" cy="434631"/>
            <a:chOff x="7267575" y="332743"/>
            <a:chExt cx="400447" cy="434631"/>
          </a:xfrm>
        </p:grpSpPr>
        <p:sp>
          <p:nvSpPr>
            <p:cNvPr id="15" name="正方形/長方形 14"/>
            <p:cNvSpPr/>
            <p:nvPr/>
          </p:nvSpPr>
          <p:spPr bwMode="auto">
            <a:xfrm>
              <a:off x="7277100" y="587374"/>
              <a:ext cx="108000" cy="180000"/>
            </a:xfrm>
            <a:prstGeom prst="rect">
              <a:avLst/>
            </a:prstGeom>
            <a:solidFill>
              <a:srgbClr val="1466AB"/>
            </a:solidFill>
            <a:ln w="19050" cap="flat" cmpd="sng" algn="ctr">
              <a:noFill/>
              <a:prstDash val="sysDot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6858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21" name="正方形/長方形 20"/>
            <p:cNvSpPr/>
            <p:nvPr/>
          </p:nvSpPr>
          <p:spPr bwMode="auto">
            <a:xfrm>
              <a:off x="7417147" y="514549"/>
              <a:ext cx="108000" cy="252000"/>
            </a:xfrm>
            <a:prstGeom prst="rect">
              <a:avLst/>
            </a:prstGeom>
            <a:solidFill>
              <a:srgbClr val="1466AB"/>
            </a:solidFill>
            <a:ln w="19050" cap="flat" cmpd="sng" algn="ctr">
              <a:noFill/>
              <a:prstDash val="sysDot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6858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22" name="正方形/長方形 21"/>
            <p:cNvSpPr/>
            <p:nvPr/>
          </p:nvSpPr>
          <p:spPr bwMode="auto">
            <a:xfrm>
              <a:off x="7560022" y="442317"/>
              <a:ext cx="108000" cy="324000"/>
            </a:xfrm>
            <a:prstGeom prst="rect">
              <a:avLst/>
            </a:prstGeom>
            <a:solidFill>
              <a:srgbClr val="1466AB"/>
            </a:solidFill>
            <a:ln w="19050" cap="flat" cmpd="sng" algn="ctr">
              <a:noFill/>
              <a:prstDash val="sysDot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6858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23" name="直線コネクタ 22"/>
            <p:cNvCxnSpPr/>
            <p:nvPr/>
          </p:nvCxnSpPr>
          <p:spPr bwMode="auto">
            <a:xfrm flipV="1">
              <a:off x="7267575" y="332743"/>
              <a:ext cx="390922" cy="181012"/>
            </a:xfrm>
            <a:prstGeom prst="line">
              <a:avLst/>
            </a:prstGeom>
            <a:solidFill>
              <a:srgbClr val="70C1D2"/>
            </a:solidFill>
            <a:ln w="19050" cap="flat" cmpd="sng" algn="ctr">
              <a:solidFill>
                <a:srgbClr val="1466AB"/>
              </a:solidFill>
              <a:prstDash val="solid"/>
              <a:round/>
              <a:headEnd type="none" w="med" len="med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4" name="グループ化 23"/>
            <p:cNvGrpSpPr/>
            <p:nvPr/>
          </p:nvGrpSpPr>
          <p:grpSpPr>
            <a:xfrm>
              <a:off x="7347545" y="416830"/>
              <a:ext cx="83344" cy="83344"/>
              <a:chOff x="9670801" y="715590"/>
              <a:chExt cx="83344" cy="83344"/>
            </a:xfrm>
          </p:grpSpPr>
          <p:sp>
            <p:nvSpPr>
              <p:cNvPr id="28" name="楕円 27"/>
              <p:cNvSpPr/>
              <p:nvPr/>
            </p:nvSpPr>
            <p:spPr bwMode="auto">
              <a:xfrm>
                <a:off x="9670801" y="715590"/>
                <a:ext cx="83344" cy="83344"/>
              </a:xfrm>
              <a:prstGeom prst="ellipse">
                <a:avLst/>
              </a:prstGeom>
              <a:solidFill>
                <a:srgbClr val="1466AB"/>
              </a:solidFill>
              <a:ln w="19050" cap="flat" cmpd="sng" algn="ctr">
                <a:noFill/>
                <a:prstDash val="sysDot"/>
                <a:round/>
                <a:headEnd type="none" w="med" len="med"/>
                <a:tailEnd type="none" w="lg" len="lg"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SzTx/>
                  <a:buFont typeface="Wingdings" pitchFamily="2" charset="2"/>
                  <a:buNone/>
                  <a:tabLst/>
                </a:pPr>
                <a:endParaRPr kumimoji="1" lang="ja-JP" altLang="en-US" sz="105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endParaRPr>
              </a:p>
            </p:txBody>
          </p:sp>
          <p:sp>
            <p:nvSpPr>
              <p:cNvPr id="29" name="楕円 28"/>
              <p:cNvSpPr/>
              <p:nvPr/>
            </p:nvSpPr>
            <p:spPr bwMode="auto">
              <a:xfrm>
                <a:off x="9685089" y="729876"/>
                <a:ext cx="54769" cy="54769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ysDot"/>
                <a:round/>
                <a:headEnd type="none" w="med" len="med"/>
                <a:tailEnd type="none" w="lg" len="lg"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SzTx/>
                  <a:buFont typeface="Wingdings" pitchFamily="2" charset="2"/>
                  <a:buNone/>
                  <a:tabLst/>
                </a:pPr>
                <a:endParaRPr kumimoji="1" lang="ja-JP" altLang="en-US" sz="105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endParaRPr>
              </a:p>
            </p:txBody>
          </p:sp>
        </p:grpSp>
        <p:grpSp>
          <p:nvGrpSpPr>
            <p:cNvPr id="25" name="グループ化 24"/>
            <p:cNvGrpSpPr/>
            <p:nvPr/>
          </p:nvGrpSpPr>
          <p:grpSpPr>
            <a:xfrm>
              <a:off x="7503021" y="341461"/>
              <a:ext cx="83344" cy="83344"/>
              <a:chOff x="9670801" y="715590"/>
              <a:chExt cx="83344" cy="83344"/>
            </a:xfrm>
          </p:grpSpPr>
          <p:sp>
            <p:nvSpPr>
              <p:cNvPr id="26" name="楕円 25"/>
              <p:cNvSpPr/>
              <p:nvPr/>
            </p:nvSpPr>
            <p:spPr bwMode="auto">
              <a:xfrm>
                <a:off x="9670801" y="715590"/>
                <a:ext cx="83344" cy="83344"/>
              </a:xfrm>
              <a:prstGeom prst="ellipse">
                <a:avLst/>
              </a:prstGeom>
              <a:solidFill>
                <a:srgbClr val="1466AB"/>
              </a:solidFill>
              <a:ln w="19050" cap="flat" cmpd="sng" algn="ctr">
                <a:noFill/>
                <a:prstDash val="sysDot"/>
                <a:round/>
                <a:headEnd type="none" w="med" len="med"/>
                <a:tailEnd type="none" w="lg" len="lg"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SzTx/>
                  <a:buFont typeface="Wingdings" pitchFamily="2" charset="2"/>
                  <a:buNone/>
                  <a:tabLst/>
                </a:pPr>
                <a:endParaRPr kumimoji="1" lang="ja-JP" altLang="en-US" sz="105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endParaRPr>
              </a:p>
            </p:txBody>
          </p:sp>
          <p:sp>
            <p:nvSpPr>
              <p:cNvPr id="27" name="楕円 26"/>
              <p:cNvSpPr/>
              <p:nvPr/>
            </p:nvSpPr>
            <p:spPr bwMode="auto">
              <a:xfrm>
                <a:off x="9685089" y="729876"/>
                <a:ext cx="54769" cy="54769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ysDot"/>
                <a:round/>
                <a:headEnd type="none" w="med" len="med"/>
                <a:tailEnd type="none" w="lg" len="lg"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SzTx/>
                  <a:buFont typeface="Wingdings" pitchFamily="2" charset="2"/>
                  <a:buNone/>
                  <a:tabLst/>
                </a:pPr>
                <a:endParaRPr kumimoji="1" lang="ja-JP" altLang="en-US" sz="105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01197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エンドスライド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4"/>
          <p:cNvGrpSpPr>
            <a:grpSpLocks/>
          </p:cNvGrpSpPr>
          <p:nvPr userDrawn="1"/>
        </p:nvGrpSpPr>
        <p:grpSpPr bwMode="auto">
          <a:xfrm>
            <a:off x="2" y="6574425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5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8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9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  <p:pic>
        <p:nvPicPr>
          <p:cNvPr id="10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6165" y="3028140"/>
            <a:ext cx="4133671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80232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エンドスライド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6165" y="3109780"/>
            <a:ext cx="4133671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4597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マスタスライド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2"/>
          <p:cNvSpPr>
            <a:spLocks noChangeArrowheads="1"/>
          </p:cNvSpPr>
          <p:nvPr userDrawn="1"/>
        </p:nvSpPr>
        <p:spPr bwMode="auto">
          <a:xfrm>
            <a:off x="8534022" y="6638930"/>
            <a:ext cx="99097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 smtClean="0">
                <a:solidFill>
                  <a:srgbClr val="5F5F5F"/>
                </a:solidFill>
              </a:rPr>
              <a:t>© 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9315450" y="6600180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  <p:grpSp>
        <p:nvGrpSpPr>
          <p:cNvPr id="4" name="Group 24"/>
          <p:cNvGrpSpPr>
            <a:grpSpLocks/>
          </p:cNvGrpSpPr>
          <p:nvPr userDrawn="1"/>
        </p:nvGrpSpPr>
        <p:grpSpPr bwMode="auto">
          <a:xfrm>
            <a:off x="2" y="6574422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5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8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9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75964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マスタスライド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2"/>
          <p:cNvSpPr>
            <a:spLocks noChangeArrowheads="1"/>
          </p:cNvSpPr>
          <p:nvPr userDrawn="1"/>
        </p:nvSpPr>
        <p:spPr bwMode="auto">
          <a:xfrm>
            <a:off x="8513183" y="6638930"/>
            <a:ext cx="101181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>
                <a:solidFill>
                  <a:srgbClr val="5F5F5F"/>
                </a:solidFill>
              </a:rPr>
              <a:t>© </a:t>
            </a:r>
            <a:r>
              <a:rPr lang="en-US" altLang="ja-JP" sz="600" dirty="0" smtClean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9315450" y="6600180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  <p:grpSp>
        <p:nvGrpSpPr>
          <p:cNvPr id="4" name="Group 24"/>
          <p:cNvGrpSpPr>
            <a:grpSpLocks/>
          </p:cNvGrpSpPr>
          <p:nvPr userDrawn="1"/>
        </p:nvGrpSpPr>
        <p:grpSpPr bwMode="auto">
          <a:xfrm>
            <a:off x="2" y="6574425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5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8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9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  <p:sp>
        <p:nvSpPr>
          <p:cNvPr id="11" name="Rectangle 5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65365" y="374972"/>
            <a:ext cx="8949146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EAEAEA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 sz="2400" b="1">
                <a:effectLst/>
              </a:defRPr>
            </a:lvl1pPr>
          </a:lstStyle>
          <a:p>
            <a:pPr lvl="0"/>
            <a:r>
              <a:rPr lang="ja-JP" altLang="en-US" smtClean="0"/>
              <a:t>タイトル</a:t>
            </a:r>
            <a:endParaRPr lang="ja-JP" altLang="de-DE" dirty="0" smtClean="0"/>
          </a:p>
        </p:txBody>
      </p:sp>
      <p:cxnSp>
        <p:nvCxnSpPr>
          <p:cNvPr id="10" name="直線コネクタ 9"/>
          <p:cNvCxnSpPr/>
          <p:nvPr userDrawn="1"/>
        </p:nvCxnSpPr>
        <p:spPr bwMode="auto">
          <a:xfrm>
            <a:off x="465365" y="745726"/>
            <a:ext cx="8913440" cy="0"/>
          </a:xfrm>
          <a:prstGeom prst="line">
            <a:avLst/>
          </a:prstGeom>
          <a:solidFill>
            <a:srgbClr val="70C1D2"/>
          </a:solidFill>
          <a:ln w="19050" cap="flat" cmpd="sng" algn="ctr">
            <a:gradFill>
              <a:gsLst>
                <a:gs pos="0">
                  <a:srgbClr val="1466AB"/>
                </a:gs>
                <a:gs pos="64000">
                  <a:srgbClr val="6CA4D5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0" scaled="0"/>
            </a:gradFill>
            <a:prstDash val="solid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648069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エンドスライド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6165" y="3109780"/>
            <a:ext cx="4133671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98141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マスタスライド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2"/>
          <p:cNvSpPr>
            <a:spLocks noChangeArrowheads="1"/>
          </p:cNvSpPr>
          <p:nvPr userDrawn="1"/>
        </p:nvSpPr>
        <p:spPr bwMode="auto">
          <a:xfrm>
            <a:off x="8513183" y="6638930"/>
            <a:ext cx="101181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 smtClean="0">
                <a:solidFill>
                  <a:srgbClr val="5F5F5F"/>
                </a:solidFill>
              </a:rPr>
              <a:t>© </a:t>
            </a:r>
            <a:r>
              <a:rPr lang="en-US" altLang="ja-JP" sz="600" dirty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9315450" y="6600180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  <p:grpSp>
        <p:nvGrpSpPr>
          <p:cNvPr id="4" name="Group 24"/>
          <p:cNvGrpSpPr>
            <a:grpSpLocks/>
          </p:cNvGrpSpPr>
          <p:nvPr userDrawn="1"/>
        </p:nvGrpSpPr>
        <p:grpSpPr bwMode="auto">
          <a:xfrm>
            <a:off x="2" y="6574425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5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8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9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  <p:sp>
        <p:nvSpPr>
          <p:cNvPr id="11" name="Rectangle 5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65365" y="374972"/>
            <a:ext cx="8949146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EAEAEA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 sz="2400" b="1">
                <a:effectLst/>
              </a:defRPr>
            </a:lvl1pPr>
          </a:lstStyle>
          <a:p>
            <a:pPr lvl="0"/>
            <a:r>
              <a:rPr lang="ja-JP" altLang="en-US" smtClean="0"/>
              <a:t>タイトル</a:t>
            </a:r>
            <a:endParaRPr lang="ja-JP" altLang="de-DE" dirty="0" smtClean="0"/>
          </a:p>
        </p:txBody>
      </p:sp>
      <p:cxnSp>
        <p:nvCxnSpPr>
          <p:cNvPr id="10" name="直線コネクタ 9"/>
          <p:cNvCxnSpPr/>
          <p:nvPr userDrawn="1"/>
        </p:nvCxnSpPr>
        <p:spPr bwMode="auto">
          <a:xfrm>
            <a:off x="465365" y="745726"/>
            <a:ext cx="8913440" cy="0"/>
          </a:xfrm>
          <a:prstGeom prst="line">
            <a:avLst/>
          </a:prstGeom>
          <a:solidFill>
            <a:srgbClr val="70C1D2"/>
          </a:solidFill>
          <a:ln w="19050" cap="flat" cmpd="sng" algn="ctr">
            <a:gradFill>
              <a:gsLst>
                <a:gs pos="0">
                  <a:srgbClr val="1466AB"/>
                </a:gs>
                <a:gs pos="64000">
                  <a:srgbClr val="6CA4D5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0" scaled="0"/>
            </a:gradFill>
            <a:prstDash val="solid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テキスト プレースホルダー 2"/>
          <p:cNvSpPr>
            <a:spLocks noGrp="1"/>
          </p:cNvSpPr>
          <p:nvPr>
            <p:ph type="body" sz="quarter" idx="10"/>
          </p:nvPr>
        </p:nvSpPr>
        <p:spPr>
          <a:xfrm>
            <a:off x="465365" y="813047"/>
            <a:ext cx="8949373" cy="964219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60157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2841" y="6021288"/>
            <a:ext cx="2880320" cy="50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814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03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中扉スライド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 userDrawn="1"/>
        </p:nvCxnSpPr>
        <p:spPr bwMode="auto">
          <a:xfrm>
            <a:off x="1003193" y="4077072"/>
            <a:ext cx="8913440" cy="0"/>
          </a:xfrm>
          <a:prstGeom prst="line">
            <a:avLst/>
          </a:prstGeom>
          <a:solidFill>
            <a:srgbClr val="70C1D2"/>
          </a:solidFill>
          <a:ln w="19050" cap="flat" cmpd="sng" algn="ctr">
            <a:gradFill>
              <a:gsLst>
                <a:gs pos="0">
                  <a:srgbClr val="1466AB"/>
                </a:gs>
                <a:gs pos="64000">
                  <a:srgbClr val="6CA4D5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0" scaled="0"/>
            </a:gradFill>
            <a:prstDash val="solid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Rectangle 92"/>
          <p:cNvSpPr>
            <a:spLocks noChangeArrowheads="1"/>
          </p:cNvSpPr>
          <p:nvPr userDrawn="1"/>
        </p:nvSpPr>
        <p:spPr bwMode="auto">
          <a:xfrm>
            <a:off x="8534022" y="6638930"/>
            <a:ext cx="99097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 smtClean="0">
                <a:solidFill>
                  <a:srgbClr val="5F5F5F"/>
                </a:solidFill>
              </a:rPr>
              <a:t>© </a:t>
            </a:r>
            <a:r>
              <a:rPr lang="en-US" altLang="ja-JP" sz="600" dirty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5" name="Rectangle 10"/>
          <p:cNvSpPr>
            <a:spLocks noChangeArrowheads="1"/>
          </p:cNvSpPr>
          <p:nvPr userDrawn="1"/>
        </p:nvSpPr>
        <p:spPr bwMode="auto">
          <a:xfrm>
            <a:off x="9315450" y="6600180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  <p:grpSp>
        <p:nvGrpSpPr>
          <p:cNvPr id="6" name="Group 24"/>
          <p:cNvGrpSpPr>
            <a:grpSpLocks/>
          </p:cNvGrpSpPr>
          <p:nvPr userDrawn="1"/>
        </p:nvGrpSpPr>
        <p:grpSpPr bwMode="auto">
          <a:xfrm>
            <a:off x="2" y="6574422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7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8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9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12011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中扉スライド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 userDrawn="1"/>
        </p:nvCxnSpPr>
        <p:spPr bwMode="auto">
          <a:xfrm>
            <a:off x="1003193" y="4077072"/>
            <a:ext cx="8913440" cy="0"/>
          </a:xfrm>
          <a:prstGeom prst="line">
            <a:avLst/>
          </a:prstGeom>
          <a:solidFill>
            <a:srgbClr val="70C1D2"/>
          </a:solidFill>
          <a:ln w="19050" cap="flat" cmpd="sng" algn="ctr">
            <a:gradFill>
              <a:gsLst>
                <a:gs pos="0">
                  <a:srgbClr val="1466AB"/>
                </a:gs>
                <a:gs pos="64000">
                  <a:srgbClr val="6CA4D5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0" scaled="0"/>
            </a:gradFill>
            <a:prstDash val="solid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Rectangle 92"/>
          <p:cNvSpPr>
            <a:spLocks noChangeArrowheads="1"/>
          </p:cNvSpPr>
          <p:nvPr userDrawn="1"/>
        </p:nvSpPr>
        <p:spPr bwMode="auto">
          <a:xfrm>
            <a:off x="8534022" y="6638930"/>
            <a:ext cx="99097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 smtClean="0">
                <a:solidFill>
                  <a:srgbClr val="5F5F5F"/>
                </a:solidFill>
              </a:rPr>
              <a:t>© </a:t>
            </a:r>
            <a:r>
              <a:rPr lang="en-US" altLang="ja-JP" sz="600" dirty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5" name="Rectangle 10"/>
          <p:cNvSpPr>
            <a:spLocks noChangeArrowheads="1"/>
          </p:cNvSpPr>
          <p:nvPr userDrawn="1"/>
        </p:nvSpPr>
        <p:spPr bwMode="auto">
          <a:xfrm>
            <a:off x="9315450" y="6600180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</p:spTree>
    <p:extLst>
      <p:ext uri="{BB962C8B-B14F-4D97-AF65-F5344CB8AC3E}">
        <p14:creationId xmlns:p14="http://schemas.microsoft.com/office/powerpoint/2010/main" val="8142401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4"/>
          <p:cNvGrpSpPr>
            <a:grpSpLocks/>
          </p:cNvGrpSpPr>
          <p:nvPr/>
        </p:nvGrpSpPr>
        <p:grpSpPr bwMode="auto">
          <a:xfrm>
            <a:off x="2" y="6574425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27673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27674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27675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  <p:sp>
        <p:nvSpPr>
          <p:cNvPr id="5" name="Rectangle 92"/>
          <p:cNvSpPr>
            <a:spLocks noChangeArrowheads="1"/>
          </p:cNvSpPr>
          <p:nvPr/>
        </p:nvSpPr>
        <p:spPr bwMode="auto">
          <a:xfrm>
            <a:off x="8513183" y="6641311"/>
            <a:ext cx="101181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 smtClean="0">
                <a:solidFill>
                  <a:srgbClr val="5F5F5F"/>
                </a:solidFill>
              </a:rPr>
              <a:t>©</a:t>
            </a:r>
            <a:r>
              <a:rPr lang="ja-JP" altLang="en-US" sz="600" baseline="0" dirty="0" smtClean="0">
                <a:solidFill>
                  <a:srgbClr val="5F5F5F"/>
                </a:solidFill>
              </a:rPr>
              <a:t> </a:t>
            </a:r>
            <a:r>
              <a:rPr lang="en-US" altLang="ja-JP" sz="600" dirty="0" smtClean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1030" name="Rectangle 10"/>
          <p:cNvSpPr>
            <a:spLocks noChangeArrowheads="1"/>
          </p:cNvSpPr>
          <p:nvPr/>
        </p:nvSpPr>
        <p:spPr bwMode="auto">
          <a:xfrm>
            <a:off x="9315450" y="6608344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  <p:sp>
        <p:nvSpPr>
          <p:cNvPr id="12" name="Rectangle 5"/>
          <p:cNvSpPr txBox="1">
            <a:spLocks noChangeArrowheads="1"/>
          </p:cNvSpPr>
          <p:nvPr userDrawn="1"/>
        </p:nvSpPr>
        <p:spPr bwMode="auto">
          <a:xfrm>
            <a:off x="465365" y="374972"/>
            <a:ext cx="8949146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EAEAEA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1466AB"/>
                </a:solidFill>
                <a:effectLst/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  <a:lvl2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65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65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65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65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3429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6858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10287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13716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r>
              <a:rPr lang="ja-JP" altLang="en-US" kern="0" smtClean="0"/>
              <a:t>タイトル</a:t>
            </a:r>
            <a:endParaRPr lang="ja-JP" altLang="de-DE" kern="0" dirty="0" smtClean="0"/>
          </a:p>
        </p:txBody>
      </p:sp>
    </p:spTree>
    <p:extLst>
      <p:ext uri="{BB962C8B-B14F-4D97-AF65-F5344CB8AC3E}">
        <p14:creationId xmlns:p14="http://schemas.microsoft.com/office/powerpoint/2010/main" val="56573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1" r:id="rId2"/>
    <p:sldLayoutId id="2147483664" r:id="rId3"/>
    <p:sldLayoutId id="2147483671" r:id="rId4"/>
    <p:sldLayoutId id="2147483670" r:id="rId5"/>
    <p:sldLayoutId id="2147483694" r:id="rId6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1500" b="0">
          <a:solidFill>
            <a:srgbClr val="1466AB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メイリオ" pitchFamily="50" charset="-128"/>
          <a:ea typeface="メイリオ" pitchFamily="50" charset="-128"/>
          <a:cs typeface="メイリオ" pitchFamily="50" charset="-128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165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165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165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165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5pPr>
      <a:lvl6pPr marL="342900" algn="l" rtl="0" fontAlgn="base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6pPr>
      <a:lvl7pPr marL="685800" algn="l" rtl="0" fontAlgn="base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7pPr>
      <a:lvl8pPr marL="1028700" algn="l" rtl="0" fontAlgn="base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8pPr>
      <a:lvl9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9pPr>
    </p:titleStyle>
    <p:bodyStyle>
      <a:lvl1pPr marL="142875" indent="-142875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defRPr kumimoji="1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メイリオ" pitchFamily="50" charset="-128"/>
        </a:defRPr>
      </a:lvl1pPr>
      <a:lvl2pPr marL="285750" indent="-141685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defRPr kumimoji="1" sz="9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メイリオ" pitchFamily="50" charset="-128"/>
        </a:defRPr>
      </a:lvl2pPr>
      <a:lvl3pPr marL="421481" indent="-134541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defRPr kumimoji="1" sz="9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メイリオ" pitchFamily="50" charset="-128"/>
        </a:defRPr>
      </a:lvl3pPr>
      <a:lvl4pPr marL="576263" indent="-153591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defRPr kumimoji="1" sz="9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メイリオ" pitchFamily="50" charset="-128"/>
        </a:defRPr>
      </a:lvl4pPr>
      <a:lvl5pPr marL="788194" indent="-126206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defRPr kumimoji="1" sz="9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メイリオ" pitchFamily="50" charset="-128"/>
        </a:defRPr>
      </a:lvl5pPr>
      <a:lvl6pPr marL="1131094" indent="-126206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 kumimoji="1">
          <a:solidFill>
            <a:schemeClr val="tx1"/>
          </a:solidFill>
          <a:latin typeface="+mn-lt"/>
          <a:ea typeface="+mn-ea"/>
        </a:defRPr>
      </a:lvl6pPr>
      <a:lvl7pPr marL="1473994" indent="-126206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 kumimoji="1">
          <a:solidFill>
            <a:schemeClr val="tx1"/>
          </a:solidFill>
          <a:latin typeface="+mn-lt"/>
          <a:ea typeface="+mn-ea"/>
        </a:defRPr>
      </a:lvl7pPr>
      <a:lvl8pPr marL="1816894" indent="-126206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 kumimoji="1">
          <a:solidFill>
            <a:schemeClr val="tx1"/>
          </a:solidFill>
          <a:latin typeface="+mn-lt"/>
          <a:ea typeface="+mn-ea"/>
        </a:defRPr>
      </a:lvl8pPr>
      <a:lvl9pPr marL="2159794" indent="-126206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4"/>
          <p:cNvGrpSpPr>
            <a:grpSpLocks/>
          </p:cNvGrpSpPr>
          <p:nvPr/>
        </p:nvGrpSpPr>
        <p:grpSpPr bwMode="auto">
          <a:xfrm>
            <a:off x="2" y="6574425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27673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27674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27675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  <p:sp>
        <p:nvSpPr>
          <p:cNvPr id="5" name="Rectangle 92"/>
          <p:cNvSpPr>
            <a:spLocks noChangeArrowheads="1"/>
          </p:cNvSpPr>
          <p:nvPr/>
        </p:nvSpPr>
        <p:spPr bwMode="auto">
          <a:xfrm>
            <a:off x="8513183" y="6641311"/>
            <a:ext cx="101181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>
                <a:solidFill>
                  <a:srgbClr val="5F5F5F"/>
                </a:solidFill>
              </a:rPr>
              <a:t>© </a:t>
            </a:r>
            <a:r>
              <a:rPr lang="en-US" altLang="ja-JP" sz="600" dirty="0" smtClean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1030" name="Rectangle 10"/>
          <p:cNvSpPr>
            <a:spLocks noChangeArrowheads="1"/>
          </p:cNvSpPr>
          <p:nvPr/>
        </p:nvSpPr>
        <p:spPr bwMode="auto">
          <a:xfrm>
            <a:off x="9315450" y="6608344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  <p:sp>
        <p:nvSpPr>
          <p:cNvPr id="12" name="Rectangle 5"/>
          <p:cNvSpPr txBox="1">
            <a:spLocks noChangeArrowheads="1"/>
          </p:cNvSpPr>
          <p:nvPr userDrawn="1"/>
        </p:nvSpPr>
        <p:spPr bwMode="auto">
          <a:xfrm>
            <a:off x="465365" y="374972"/>
            <a:ext cx="8949146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EAEAEA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1466AB"/>
                </a:solidFill>
                <a:effectLst/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  <a:lvl2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65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65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65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65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3429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6858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10287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13716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r>
              <a:rPr lang="ja-JP" altLang="en-US" kern="0" smtClean="0"/>
              <a:t>タイトル</a:t>
            </a:r>
            <a:endParaRPr lang="ja-JP" altLang="de-DE" kern="0" dirty="0" smtClean="0"/>
          </a:p>
        </p:txBody>
      </p:sp>
    </p:spTree>
    <p:extLst>
      <p:ext uri="{BB962C8B-B14F-4D97-AF65-F5344CB8AC3E}">
        <p14:creationId xmlns:p14="http://schemas.microsoft.com/office/powerpoint/2010/main" val="67614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1500" b="0">
          <a:solidFill>
            <a:srgbClr val="1466AB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メイリオ" pitchFamily="50" charset="-128"/>
          <a:ea typeface="メイリオ" pitchFamily="50" charset="-128"/>
          <a:cs typeface="メイリオ" pitchFamily="50" charset="-128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165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165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165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165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5pPr>
      <a:lvl6pPr marL="342900" algn="l" rtl="0" fontAlgn="base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6pPr>
      <a:lvl7pPr marL="685800" algn="l" rtl="0" fontAlgn="base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7pPr>
      <a:lvl8pPr marL="1028700" algn="l" rtl="0" fontAlgn="base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8pPr>
      <a:lvl9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9pPr>
    </p:titleStyle>
    <p:bodyStyle>
      <a:lvl1pPr marL="142875" indent="-142875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defRPr kumimoji="1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メイリオ" pitchFamily="50" charset="-128"/>
        </a:defRPr>
      </a:lvl1pPr>
      <a:lvl2pPr marL="285750" indent="-141685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defRPr kumimoji="1" sz="9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メイリオ" pitchFamily="50" charset="-128"/>
        </a:defRPr>
      </a:lvl2pPr>
      <a:lvl3pPr marL="421481" indent="-134541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defRPr kumimoji="1" sz="9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メイリオ" pitchFamily="50" charset="-128"/>
        </a:defRPr>
      </a:lvl3pPr>
      <a:lvl4pPr marL="576263" indent="-153591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defRPr kumimoji="1" sz="9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メイリオ" pitchFamily="50" charset="-128"/>
        </a:defRPr>
      </a:lvl4pPr>
      <a:lvl5pPr marL="788194" indent="-126206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defRPr kumimoji="1" sz="9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メイリオ" pitchFamily="50" charset="-128"/>
        </a:defRPr>
      </a:lvl5pPr>
      <a:lvl6pPr marL="1131094" indent="-126206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 kumimoji="1">
          <a:solidFill>
            <a:schemeClr val="tx1"/>
          </a:solidFill>
          <a:latin typeface="+mn-lt"/>
          <a:ea typeface="+mn-ea"/>
        </a:defRPr>
      </a:lvl6pPr>
      <a:lvl7pPr marL="1473994" indent="-126206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 kumimoji="1">
          <a:solidFill>
            <a:schemeClr val="tx1"/>
          </a:solidFill>
          <a:latin typeface="+mn-lt"/>
          <a:ea typeface="+mn-ea"/>
        </a:defRPr>
      </a:lvl7pPr>
      <a:lvl8pPr marL="1816894" indent="-126206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 kumimoji="1">
          <a:solidFill>
            <a:schemeClr val="tx1"/>
          </a:solidFill>
          <a:latin typeface="+mn-lt"/>
          <a:ea typeface="+mn-ea"/>
        </a:defRPr>
      </a:lvl8pPr>
      <a:lvl9pPr marL="2159794" indent="-126206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4"/>
          <p:cNvGrpSpPr>
            <a:grpSpLocks/>
          </p:cNvGrpSpPr>
          <p:nvPr/>
        </p:nvGrpSpPr>
        <p:grpSpPr bwMode="auto">
          <a:xfrm>
            <a:off x="2" y="6574425"/>
            <a:ext cx="9910763" cy="36000"/>
            <a:chOff x="6" y="-1"/>
            <a:chExt cx="4320" cy="27"/>
          </a:xfrm>
          <a:solidFill>
            <a:srgbClr val="1466AB"/>
          </a:solidFill>
        </p:grpSpPr>
        <p:sp>
          <p:nvSpPr>
            <p:cNvPr id="27673" name="AutoShape 65"/>
            <p:cNvSpPr>
              <a:spLocks noChangeArrowheads="1"/>
            </p:cNvSpPr>
            <p:nvPr userDrawn="1"/>
          </p:nvSpPr>
          <p:spPr bwMode="auto">
            <a:xfrm>
              <a:off x="144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27674" name="AutoShape 66"/>
            <p:cNvSpPr>
              <a:spLocks noChangeArrowheads="1"/>
            </p:cNvSpPr>
            <p:nvPr userDrawn="1"/>
          </p:nvSpPr>
          <p:spPr bwMode="auto">
            <a:xfrm>
              <a:off x="288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  <p:sp>
          <p:nvSpPr>
            <p:cNvPr id="27675" name="AutoShape 68"/>
            <p:cNvSpPr>
              <a:spLocks noChangeArrowheads="1"/>
            </p:cNvSpPr>
            <p:nvPr userDrawn="1"/>
          </p:nvSpPr>
          <p:spPr bwMode="auto">
            <a:xfrm>
              <a:off x="6" y="-1"/>
              <a:ext cx="1440" cy="2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1pPr>
              <a:lvl2pPr marL="742950" indent="-28575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2pPr>
              <a:lvl3pPr marL="11430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3pPr>
              <a:lvl4pPr marL="16002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4pPr>
              <a:lvl5pPr marL="2057400" indent="-228600" algn="ctr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5pPr>
              <a:lvl6pPr marL="25146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6pPr>
              <a:lvl7pPr marL="29718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7pPr>
              <a:lvl8pPr marL="34290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8pPr>
              <a:lvl9pPr marL="3886200" indent="-228600" algn="ctr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defRPr kumimoji="1" sz="1400">
                  <a:solidFill>
                    <a:schemeClr val="tx1"/>
                  </a:solidFill>
                  <a:latin typeface="Arial" pitchFamily="34" charset="0"/>
                  <a:ea typeface="メイリオ" pitchFamily="50" charset="-128"/>
                  <a:cs typeface="メイリオ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z="1800">
                <a:ea typeface="HGｺﾞｼｯｸE" pitchFamily="49" charset="-128"/>
              </a:endParaRPr>
            </a:p>
          </p:txBody>
        </p:sp>
      </p:grpSp>
      <p:sp>
        <p:nvSpPr>
          <p:cNvPr id="5" name="Rectangle 92"/>
          <p:cNvSpPr>
            <a:spLocks noChangeArrowheads="1"/>
          </p:cNvSpPr>
          <p:nvPr/>
        </p:nvSpPr>
        <p:spPr bwMode="auto">
          <a:xfrm>
            <a:off x="8513183" y="6641311"/>
            <a:ext cx="101181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CCFF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190500" indent="-190500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381000" indent="-188913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561975" indent="-1793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768350" indent="-204788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1050925" indent="-168275" eaLnBrk="0" hangingPunct="0"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15081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19653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24225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2879725" indent="-16827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600" dirty="0">
                <a:solidFill>
                  <a:srgbClr val="5F5F5F"/>
                </a:solidFill>
              </a:rPr>
              <a:t>© </a:t>
            </a:r>
            <a:r>
              <a:rPr lang="en-US" altLang="ja-JP" sz="600" dirty="0" smtClean="0">
                <a:solidFill>
                  <a:srgbClr val="5F5F5F"/>
                </a:solidFill>
              </a:rPr>
              <a:t>SOFTBRAIN </a:t>
            </a:r>
            <a:r>
              <a:rPr lang="en-US" altLang="ja-JP" sz="600" dirty="0" err="1">
                <a:solidFill>
                  <a:srgbClr val="5F5F5F"/>
                </a:solidFill>
              </a:rPr>
              <a:t>Co.,Ltd</a:t>
            </a:r>
            <a:r>
              <a:rPr lang="en-US" altLang="ja-JP" sz="600" dirty="0">
                <a:solidFill>
                  <a:srgbClr val="5F5F5F"/>
                </a:solidFill>
              </a:rPr>
              <a:t>.</a:t>
            </a:r>
          </a:p>
        </p:txBody>
      </p:sp>
      <p:sp>
        <p:nvSpPr>
          <p:cNvPr id="1030" name="Rectangle 10"/>
          <p:cNvSpPr>
            <a:spLocks noChangeArrowheads="1"/>
          </p:cNvSpPr>
          <p:nvPr/>
        </p:nvSpPr>
        <p:spPr bwMode="auto">
          <a:xfrm>
            <a:off x="9315450" y="6608344"/>
            <a:ext cx="666749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1pPr>
            <a:lvl2pPr marL="742950" indent="-28575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marL="11430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marL="16002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marL="2057400" indent="-228600" algn="ctr" eaLnBrk="0" hangingPunct="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25146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29718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34290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3886200" indent="-228600" algn="ctr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1400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4BC1E2FB-6443-4F32-BF95-365530501921}" type="slidenum">
              <a:rPr kumimoji="0" lang="de-DE" altLang="ja-JP" sz="1050" smtClean="0"/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endParaRPr kumimoji="0" lang="de-DE" altLang="ja-JP" sz="1050" smtClean="0"/>
          </a:p>
        </p:txBody>
      </p:sp>
      <p:sp>
        <p:nvSpPr>
          <p:cNvPr id="12" name="Rectangle 5"/>
          <p:cNvSpPr txBox="1">
            <a:spLocks noChangeArrowheads="1"/>
          </p:cNvSpPr>
          <p:nvPr userDrawn="1"/>
        </p:nvSpPr>
        <p:spPr bwMode="auto">
          <a:xfrm>
            <a:off x="465365" y="374972"/>
            <a:ext cx="8949146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EAEAEA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1466AB"/>
                </a:solidFill>
                <a:effectLst/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  <a:lvl2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65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65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65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65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3429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6858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10287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13716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r>
              <a:rPr lang="ja-JP" altLang="en-US" kern="0" smtClean="0"/>
              <a:t>タイトル</a:t>
            </a:r>
            <a:endParaRPr lang="ja-JP" altLang="de-DE" kern="0" dirty="0" smtClean="0"/>
          </a:p>
        </p:txBody>
      </p:sp>
    </p:spTree>
    <p:extLst>
      <p:ext uri="{BB962C8B-B14F-4D97-AF65-F5344CB8AC3E}">
        <p14:creationId xmlns:p14="http://schemas.microsoft.com/office/powerpoint/2010/main" val="325550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1500" b="0">
          <a:solidFill>
            <a:srgbClr val="1466AB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メイリオ" pitchFamily="50" charset="-128"/>
          <a:ea typeface="メイリオ" pitchFamily="50" charset="-128"/>
          <a:cs typeface="メイリオ" pitchFamily="50" charset="-128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165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165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165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kumimoji="1" sz="165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5pPr>
      <a:lvl6pPr marL="342900" algn="l" rtl="0" fontAlgn="base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6pPr>
      <a:lvl7pPr marL="685800" algn="l" rtl="0" fontAlgn="base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7pPr>
      <a:lvl8pPr marL="1028700" algn="l" rtl="0" fontAlgn="base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8pPr>
      <a:lvl9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tx1"/>
          </a:solidFill>
          <a:latin typeface="Arial" charset="0"/>
          <a:ea typeface="メイリオ" pitchFamily="50" charset="-128"/>
          <a:cs typeface="メイリオ" pitchFamily="50" charset="-128"/>
        </a:defRPr>
      </a:lvl9pPr>
    </p:titleStyle>
    <p:bodyStyle>
      <a:lvl1pPr marL="142875" indent="-142875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defRPr kumimoji="1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メイリオ" pitchFamily="50" charset="-128"/>
        </a:defRPr>
      </a:lvl1pPr>
      <a:lvl2pPr marL="285750" indent="-141685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defRPr kumimoji="1" sz="9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メイリオ" pitchFamily="50" charset="-128"/>
        </a:defRPr>
      </a:lvl2pPr>
      <a:lvl3pPr marL="421481" indent="-134541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defRPr kumimoji="1" sz="9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メイリオ" pitchFamily="50" charset="-128"/>
        </a:defRPr>
      </a:lvl3pPr>
      <a:lvl4pPr marL="576263" indent="-153591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defRPr kumimoji="1" sz="9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メイリオ" pitchFamily="50" charset="-128"/>
        </a:defRPr>
      </a:lvl4pPr>
      <a:lvl5pPr marL="788194" indent="-126206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defRPr kumimoji="1" sz="9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メイリオ" pitchFamily="50" charset="-128"/>
        </a:defRPr>
      </a:lvl5pPr>
      <a:lvl6pPr marL="1131094" indent="-126206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 kumimoji="1">
          <a:solidFill>
            <a:schemeClr val="tx1"/>
          </a:solidFill>
          <a:latin typeface="+mn-lt"/>
          <a:ea typeface="+mn-ea"/>
        </a:defRPr>
      </a:lvl6pPr>
      <a:lvl7pPr marL="1473994" indent="-126206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 kumimoji="1">
          <a:solidFill>
            <a:schemeClr val="tx1"/>
          </a:solidFill>
          <a:latin typeface="+mn-lt"/>
          <a:ea typeface="+mn-ea"/>
        </a:defRPr>
      </a:lvl7pPr>
      <a:lvl8pPr marL="1816894" indent="-126206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 kumimoji="1">
          <a:solidFill>
            <a:schemeClr val="tx1"/>
          </a:solidFill>
          <a:latin typeface="+mn-lt"/>
          <a:ea typeface="+mn-ea"/>
        </a:defRPr>
      </a:lvl8pPr>
      <a:lvl9pPr marL="2159794" indent="-126206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2.png"/><Relationship Id="rId5" Type="http://schemas.openxmlformats.org/officeDocument/2006/relationships/image" Target="../media/image126.png"/><Relationship Id="rId4" Type="http://schemas.openxmlformats.org/officeDocument/2006/relationships/image" Target="../media/image281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png"/><Relationship Id="rId3" Type="http://schemas.openxmlformats.org/officeDocument/2006/relationships/image" Target="../media/image283.png"/><Relationship Id="rId7" Type="http://schemas.openxmlformats.org/officeDocument/2006/relationships/image" Target="../media/image286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6.png"/><Relationship Id="rId5" Type="http://schemas.openxmlformats.org/officeDocument/2006/relationships/image" Target="../media/image285.png"/><Relationship Id="rId4" Type="http://schemas.openxmlformats.org/officeDocument/2006/relationships/image" Target="../media/image284.png"/><Relationship Id="rId9" Type="http://schemas.openxmlformats.org/officeDocument/2006/relationships/image" Target="../media/image6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0.png"/><Relationship Id="rId5" Type="http://schemas.openxmlformats.org/officeDocument/2006/relationships/image" Target="../media/image289.png"/><Relationship Id="rId4" Type="http://schemas.openxmlformats.org/officeDocument/2006/relationships/image" Target="../media/image288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294.png"/><Relationship Id="rId4" Type="http://schemas.openxmlformats.org/officeDocument/2006/relationships/image" Target="../media/image29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1.png"/><Relationship Id="rId5" Type="http://schemas.openxmlformats.org/officeDocument/2006/relationships/image" Target="../media/image6.png"/><Relationship Id="rId4" Type="http://schemas.openxmlformats.org/officeDocument/2006/relationships/image" Target="../media/image29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7" Type="http://schemas.openxmlformats.org/officeDocument/2006/relationships/image" Target="../media/image292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4.png"/><Relationship Id="rId4" Type="http://schemas.openxmlformats.org/officeDocument/2006/relationships/image" Target="../media/image3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9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2.png"/><Relationship Id="rId3" Type="http://schemas.openxmlformats.org/officeDocument/2006/relationships/image" Target="../media/image300.png"/><Relationship Id="rId7" Type="http://schemas.openxmlformats.org/officeDocument/2006/relationships/image" Target="../media/image301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7" Type="http://schemas.openxmlformats.org/officeDocument/2006/relationships/image" Target="../media/image307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6.png"/><Relationship Id="rId5" Type="http://schemas.openxmlformats.org/officeDocument/2006/relationships/image" Target="../media/image305.png"/><Relationship Id="rId4" Type="http://schemas.openxmlformats.org/officeDocument/2006/relationships/image" Target="../media/image304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8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3.png"/><Relationship Id="rId3" Type="http://schemas.openxmlformats.org/officeDocument/2006/relationships/image" Target="../media/image13.png"/><Relationship Id="rId7" Type="http://schemas.openxmlformats.org/officeDocument/2006/relationships/image" Target="../media/image312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1.png"/><Relationship Id="rId5" Type="http://schemas.openxmlformats.org/officeDocument/2006/relationships/image" Target="../media/image310.png"/><Relationship Id="rId4" Type="http://schemas.openxmlformats.org/officeDocument/2006/relationships/image" Target="../media/image309.png"/><Relationship Id="rId9" Type="http://schemas.openxmlformats.org/officeDocument/2006/relationships/image" Target="../media/image6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6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6.png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1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6.png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png"/><Relationship Id="rId5" Type="http://schemas.openxmlformats.org/officeDocument/2006/relationships/image" Target="../media/image6.png"/><Relationship Id="rId4" Type="http://schemas.openxmlformats.org/officeDocument/2006/relationships/image" Target="../media/image1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0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.png"/><Relationship Id="rId4" Type="http://schemas.openxmlformats.org/officeDocument/2006/relationships/image" Target="../media/image10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8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9.png"/><Relationship Id="rId5" Type="http://schemas.openxmlformats.org/officeDocument/2006/relationships/image" Target="../media/image6.png"/><Relationship Id="rId4" Type="http://schemas.openxmlformats.org/officeDocument/2006/relationships/image" Target="../media/image10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12" Type="http://schemas.openxmlformats.org/officeDocument/2006/relationships/image" Target="../media/image14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png"/><Relationship Id="rId11" Type="http://schemas.openxmlformats.org/officeDocument/2006/relationships/image" Target="../media/image144.png"/><Relationship Id="rId5" Type="http://schemas.openxmlformats.org/officeDocument/2006/relationships/image" Target="../media/image139.png"/><Relationship Id="rId10" Type="http://schemas.openxmlformats.org/officeDocument/2006/relationships/image" Target="../media/image6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10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16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9.png"/><Relationship Id="rId7" Type="http://schemas.openxmlformats.org/officeDocument/2006/relationships/image" Target="../media/image17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9.png"/><Relationship Id="rId11" Type="http://schemas.openxmlformats.org/officeDocument/2006/relationships/image" Target="../media/image6.png"/><Relationship Id="rId5" Type="http://schemas.openxmlformats.org/officeDocument/2006/relationships/image" Target="../media/image171.png"/><Relationship Id="rId10" Type="http://schemas.openxmlformats.org/officeDocument/2006/relationships/image" Target="../media/image175.png"/><Relationship Id="rId4" Type="http://schemas.openxmlformats.org/officeDocument/2006/relationships/image" Target="../media/image170.png"/><Relationship Id="rId9" Type="http://schemas.openxmlformats.org/officeDocument/2006/relationships/image" Target="../media/image17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jpeg"/><Relationship Id="rId3" Type="http://schemas.openxmlformats.org/officeDocument/2006/relationships/image" Target="../media/image176.jp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9.png"/><Relationship Id="rId5" Type="http://schemas.openxmlformats.org/officeDocument/2006/relationships/image" Target="../media/image178.jpg"/><Relationship Id="rId10" Type="http://schemas.openxmlformats.org/officeDocument/2006/relationships/image" Target="../media/image6.png"/><Relationship Id="rId4" Type="http://schemas.openxmlformats.org/officeDocument/2006/relationships/image" Target="../media/image177.png"/><Relationship Id="rId9" Type="http://schemas.openxmlformats.org/officeDocument/2006/relationships/image" Target="../media/image182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83.jpg"/><Relationship Id="rId7" Type="http://schemas.openxmlformats.org/officeDocument/2006/relationships/image" Target="../media/image18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5.jpeg"/><Relationship Id="rId5" Type="http://schemas.openxmlformats.org/officeDocument/2006/relationships/image" Target="../media/image184.jpg"/><Relationship Id="rId4" Type="http://schemas.openxmlformats.org/officeDocument/2006/relationships/image" Target="../media/image177.png"/><Relationship Id="rId9" Type="http://schemas.openxmlformats.org/officeDocument/2006/relationships/image" Target="../media/image18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0.png"/><Relationship Id="rId5" Type="http://schemas.openxmlformats.org/officeDocument/2006/relationships/image" Target="../media/image189.jpg"/><Relationship Id="rId4" Type="http://schemas.openxmlformats.org/officeDocument/2006/relationships/image" Target="../media/image177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91.png"/><Relationship Id="rId7" Type="http://schemas.openxmlformats.org/officeDocument/2006/relationships/image" Target="../media/image19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13" Type="http://schemas.openxmlformats.org/officeDocument/2006/relationships/image" Target="../media/image195.png"/><Relationship Id="rId3" Type="http://schemas.openxmlformats.org/officeDocument/2006/relationships/image" Target="../media/image196.png"/><Relationship Id="rId7" Type="http://schemas.openxmlformats.org/officeDocument/2006/relationships/image" Target="../media/image200.png"/><Relationship Id="rId12" Type="http://schemas.openxmlformats.org/officeDocument/2006/relationships/image" Target="../media/image19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9.png"/><Relationship Id="rId11" Type="http://schemas.openxmlformats.org/officeDocument/2006/relationships/image" Target="../media/image6.png"/><Relationship Id="rId5" Type="http://schemas.openxmlformats.org/officeDocument/2006/relationships/image" Target="../media/image198.png"/><Relationship Id="rId10" Type="http://schemas.openxmlformats.org/officeDocument/2006/relationships/image" Target="../media/image203.png"/><Relationship Id="rId4" Type="http://schemas.openxmlformats.org/officeDocument/2006/relationships/image" Target="../media/image197.png"/><Relationship Id="rId9" Type="http://schemas.openxmlformats.org/officeDocument/2006/relationships/image" Target="../media/image20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6.PNG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17.PNG"/><Relationship Id="rId7" Type="http://schemas.openxmlformats.org/officeDocument/2006/relationships/image" Target="../media/image22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0.PNG"/><Relationship Id="rId5" Type="http://schemas.openxmlformats.org/officeDocument/2006/relationships/image" Target="../media/image219.PNG"/><Relationship Id="rId4" Type="http://schemas.openxmlformats.org/officeDocument/2006/relationships/image" Target="../media/image218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22.PNG"/><Relationship Id="rId7" Type="http://schemas.openxmlformats.org/officeDocument/2006/relationships/image" Target="../media/image22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0.PNG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9.png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3" Type="http://schemas.openxmlformats.org/officeDocument/2006/relationships/image" Target="../media/image230.png"/><Relationship Id="rId7" Type="http://schemas.openxmlformats.org/officeDocument/2006/relationships/image" Target="../media/image23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2.png"/><Relationship Id="rId5" Type="http://schemas.openxmlformats.org/officeDocument/2006/relationships/image" Target="../media/image220.PNG"/><Relationship Id="rId10" Type="http://schemas.openxmlformats.org/officeDocument/2006/relationships/image" Target="../media/image6.png"/><Relationship Id="rId4" Type="http://schemas.openxmlformats.org/officeDocument/2006/relationships/image" Target="../media/image231.png"/><Relationship Id="rId9" Type="http://schemas.openxmlformats.org/officeDocument/2006/relationships/image" Target="../media/image11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0.PNG"/><Relationship Id="rId5" Type="http://schemas.openxmlformats.org/officeDocument/2006/relationships/image" Target="../media/image239.PNG"/><Relationship Id="rId4" Type="http://schemas.openxmlformats.org/officeDocument/2006/relationships/image" Target="../media/image23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243.PNG"/><Relationship Id="rId4" Type="http://schemas.openxmlformats.org/officeDocument/2006/relationships/image" Target="../media/image2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245.png"/><Relationship Id="rId7" Type="http://schemas.openxmlformats.org/officeDocument/2006/relationships/image" Target="../media/image24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8.png"/><Relationship Id="rId5" Type="http://schemas.openxmlformats.org/officeDocument/2006/relationships/image" Target="../media/image247.png"/><Relationship Id="rId4" Type="http://schemas.openxmlformats.org/officeDocument/2006/relationships/image" Target="../media/image246.png"/><Relationship Id="rId9" Type="http://schemas.openxmlformats.org/officeDocument/2006/relationships/image" Target="../media/image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253.png"/><Relationship Id="rId4" Type="http://schemas.openxmlformats.org/officeDocument/2006/relationships/image" Target="../media/image252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3" Type="http://schemas.openxmlformats.org/officeDocument/2006/relationships/image" Target="../media/image254.png"/><Relationship Id="rId7" Type="http://schemas.openxmlformats.org/officeDocument/2006/relationships/image" Target="../media/image25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7.png"/><Relationship Id="rId5" Type="http://schemas.openxmlformats.org/officeDocument/2006/relationships/image" Target="../media/image256.png"/><Relationship Id="rId4" Type="http://schemas.openxmlformats.org/officeDocument/2006/relationships/image" Target="../media/image255.png"/><Relationship Id="rId9" Type="http://schemas.openxmlformats.org/officeDocument/2006/relationships/image" Target="../media/image6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png"/><Relationship Id="rId3" Type="http://schemas.openxmlformats.org/officeDocument/2006/relationships/image" Target="../media/image260.png"/><Relationship Id="rId7" Type="http://schemas.openxmlformats.org/officeDocument/2006/relationships/image" Target="../media/image26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3.png"/><Relationship Id="rId11" Type="http://schemas.openxmlformats.org/officeDocument/2006/relationships/image" Target="../media/image6.png"/><Relationship Id="rId5" Type="http://schemas.openxmlformats.org/officeDocument/2006/relationships/image" Target="../media/image262.png"/><Relationship Id="rId10" Type="http://schemas.openxmlformats.org/officeDocument/2006/relationships/image" Target="../media/image267.png"/><Relationship Id="rId4" Type="http://schemas.openxmlformats.org/officeDocument/2006/relationships/image" Target="../media/image261.png"/><Relationship Id="rId9" Type="http://schemas.openxmlformats.org/officeDocument/2006/relationships/image" Target="../media/image266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png"/><Relationship Id="rId3" Type="http://schemas.openxmlformats.org/officeDocument/2006/relationships/image" Target="../media/image268.png"/><Relationship Id="rId7" Type="http://schemas.openxmlformats.org/officeDocument/2006/relationships/image" Target="../media/image272.png"/><Relationship Id="rId12" Type="http://schemas.openxmlformats.org/officeDocument/2006/relationships/image" Target="../media/image27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1.png"/><Relationship Id="rId11" Type="http://schemas.openxmlformats.org/officeDocument/2006/relationships/image" Target="../media/image276.png"/><Relationship Id="rId5" Type="http://schemas.openxmlformats.org/officeDocument/2006/relationships/image" Target="../media/image270.png"/><Relationship Id="rId10" Type="http://schemas.openxmlformats.org/officeDocument/2006/relationships/image" Target="../media/image275.png"/><Relationship Id="rId4" Type="http://schemas.openxmlformats.org/officeDocument/2006/relationships/image" Target="../media/image269.png"/><Relationship Id="rId9" Type="http://schemas.openxmlformats.org/officeDocument/2006/relationships/image" Target="../media/image274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/>
          <p:cNvSpPr txBox="1"/>
          <p:nvPr/>
        </p:nvSpPr>
        <p:spPr>
          <a:xfrm>
            <a:off x="468908" y="3098206"/>
            <a:ext cx="8981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ja-JP" altLang="en-US" sz="2800" b="1" dirty="0" smtClean="0">
                <a:latin typeface="+mj-ea"/>
                <a:ea typeface="+mj-ea"/>
              </a:rPr>
              <a:t>操作説明資料（</a:t>
            </a:r>
            <a:r>
              <a:rPr lang="en-US" altLang="ja-JP" sz="2800" b="1" dirty="0" smtClean="0">
                <a:latin typeface="+mj-ea"/>
                <a:ea typeface="+mj-ea"/>
              </a:rPr>
              <a:t>PC</a:t>
            </a:r>
            <a:r>
              <a:rPr lang="ja-JP" altLang="en-US" sz="2800" b="1" dirty="0" smtClean="0">
                <a:latin typeface="+mj-ea"/>
                <a:ea typeface="+mj-ea"/>
              </a:rPr>
              <a:t>版）</a:t>
            </a:r>
            <a:endParaRPr kumimoji="1" lang="en-US" altLang="ja-JP" sz="2800" b="1" baseline="0" dirty="0" smtClean="0">
              <a:latin typeface="+mj-ea"/>
              <a:ea typeface="+mj-e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045206" y="4862344"/>
            <a:ext cx="1726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+mj-ea"/>
                <a:ea typeface="+mj-ea"/>
              </a:rPr>
              <a:t>yy</a:t>
            </a:r>
            <a:r>
              <a:rPr kumimoji="1" lang="en-US" altLang="ja-JP" sz="2000" dirty="0" smtClean="0">
                <a:latin typeface="+mj-ea"/>
                <a:ea typeface="+mj-ea"/>
              </a:rPr>
              <a:t>yy.mm.dd</a:t>
            </a:r>
            <a:endParaRPr kumimoji="1" lang="ja-JP" altLang="en-US" sz="1400" dirty="0">
              <a:latin typeface="+mj-ea"/>
              <a:ea typeface="+mj-e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109385"/>
            <a:ext cx="5097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u="sng" dirty="0" smtClean="0">
                <a:latin typeface="+mj-ea"/>
                <a:ea typeface="+mj-ea"/>
              </a:rPr>
              <a:t>●●株式会社 様</a:t>
            </a:r>
            <a:endParaRPr lang="ja-JP" altLang="en-US" sz="1600" u="sng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75087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16622" y="344825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1" lang="ja-JP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メイリオ"/>
                <a:ea typeface="メイリオ"/>
                <a:cs typeface="+mn-cs"/>
              </a:rPr>
              <a:t>２．案件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/>
              <a:ea typeface="メイリオ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13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000" dirty="0" smtClean="0"/>
              <a:t>日報・週報・画面構成</a:t>
            </a:r>
            <a:endParaRPr kumimoji="1" lang="ja-JP" altLang="en-US" sz="2000" dirty="0"/>
          </a:p>
        </p:txBody>
      </p:sp>
      <p:sp>
        <p:nvSpPr>
          <p:cNvPr id="39" name="正方形/長方形 38"/>
          <p:cNvSpPr/>
          <p:nvPr/>
        </p:nvSpPr>
        <p:spPr>
          <a:xfrm>
            <a:off x="432110" y="909899"/>
            <a:ext cx="1980029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noProof="0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日報・週報・画面構成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42" name="直線コネクタ 41"/>
          <p:cNvCxnSpPr/>
          <p:nvPr/>
        </p:nvCxnSpPr>
        <p:spPr>
          <a:xfrm flipV="1">
            <a:off x="438320" y="1147864"/>
            <a:ext cx="1898387" cy="10366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004" y="1608680"/>
            <a:ext cx="6262184" cy="457939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1" name="テキスト ボックス 30"/>
          <p:cNvSpPr txBox="1"/>
          <p:nvPr/>
        </p:nvSpPr>
        <p:spPr>
          <a:xfrm>
            <a:off x="5103513" y="915549"/>
            <a:ext cx="2375232" cy="630942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一時</a:t>
            </a:r>
            <a:r>
              <a:rPr lang="ja-JP" altLang="en-US" sz="1200" b="1" u="sng" dirty="0" smtClean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保存・再提出ボタン</a:t>
            </a:r>
            <a:endParaRPr lang="en-US" altLang="ja-JP" sz="1200" b="1" u="sng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日報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を一時的に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保存・提出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します</a:t>
            </a:r>
            <a:r>
              <a:rPr lang="ja-JP" altLang="en-US" dirty="0"/>
              <a:t>。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34" name="カギ線コネクタ 33"/>
          <p:cNvCxnSpPr>
            <a:stCxn id="31" idx="3"/>
            <a:endCxn id="37" idx="0"/>
          </p:cNvCxnSpPr>
          <p:nvPr/>
        </p:nvCxnSpPr>
        <p:spPr>
          <a:xfrm>
            <a:off x="7478745" y="1231020"/>
            <a:ext cx="731806" cy="403680"/>
          </a:xfrm>
          <a:prstGeom prst="bentConnector2">
            <a:avLst/>
          </a:prstGeom>
          <a:ln w="15875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7535334" y="1634700"/>
            <a:ext cx="1350434" cy="206800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endParaRPr lang="en-US" altLang="ja-JP" sz="600" b="1" u="sng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50350" y="1622520"/>
            <a:ext cx="1976629" cy="769441"/>
          </a:xfrm>
          <a:prstGeom prst="rect">
            <a:avLst/>
          </a:prstGeom>
          <a:noFill/>
          <a:ln w="158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日報・週報一覧</a:t>
            </a:r>
            <a:endParaRPr lang="en-US" altLang="ja-JP" sz="1200" b="1" u="sng" dirty="0" smtClean="0">
              <a:solidFill>
                <a:schemeClr val="accent4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日報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と週報を一覧で表示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します。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408219" y="1637813"/>
            <a:ext cx="1170132" cy="251301"/>
          </a:xfrm>
          <a:prstGeom prst="rect">
            <a:avLst/>
          </a:prstGeom>
          <a:noFill/>
          <a:ln w="15875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endParaRPr lang="en-US" altLang="ja-JP" sz="600" b="1" u="sng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44" name="カギ線コネクタ 43"/>
          <p:cNvCxnSpPr>
            <a:stCxn id="38" idx="0"/>
            <a:endCxn id="43" idx="0"/>
          </p:cNvCxnSpPr>
          <p:nvPr/>
        </p:nvCxnSpPr>
        <p:spPr>
          <a:xfrm rot="16200000" flipH="1">
            <a:off x="2658328" y="302856"/>
            <a:ext cx="15293" cy="2654620"/>
          </a:xfrm>
          <a:prstGeom prst="bentConnector3">
            <a:avLst>
              <a:gd name="adj1" fmla="val -1494802"/>
            </a:avLst>
          </a:prstGeom>
          <a:ln w="15875">
            <a:solidFill>
              <a:schemeClr val="accent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/>
          <p:cNvSpPr txBox="1"/>
          <p:nvPr/>
        </p:nvSpPr>
        <p:spPr>
          <a:xfrm>
            <a:off x="2781424" y="3641913"/>
            <a:ext cx="6140326" cy="398922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endParaRPr lang="en-US" altLang="ja-JP" sz="600" b="1" u="sng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2781423" y="4093298"/>
            <a:ext cx="1725893" cy="979034"/>
          </a:xfrm>
          <a:prstGeom prst="rect">
            <a:avLst/>
          </a:prstGeom>
          <a:noFill/>
          <a:ln w="15875">
            <a:solidFill>
              <a:srgbClr val="70AD47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endParaRPr lang="en-US" altLang="ja-JP" sz="600" b="1" u="sng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465364" y="4582815"/>
            <a:ext cx="1861615" cy="769441"/>
          </a:xfrm>
          <a:prstGeom prst="rect">
            <a:avLst/>
          </a:prstGeom>
          <a:noFill/>
          <a:ln w="15875">
            <a:solidFill>
              <a:srgbClr val="70AD47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rgbClr val="70AD47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本日の予定／</a:t>
            </a:r>
            <a:r>
              <a:rPr lang="en-US" altLang="ja-JP" sz="1200" b="1" u="sng" dirty="0" err="1" smtClean="0">
                <a:solidFill>
                  <a:srgbClr val="70AD47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ToDo</a:t>
            </a:r>
            <a:r>
              <a:rPr lang="ja-JP" altLang="en-US" sz="1200" b="1" u="sng" dirty="0" smtClean="0">
                <a:solidFill>
                  <a:srgbClr val="70AD47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一覧</a:t>
            </a:r>
            <a:endParaRPr lang="en-US" altLang="ja-JP" sz="1200" b="1" u="sng" dirty="0" smtClean="0">
              <a:solidFill>
                <a:srgbClr val="70AD47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当日の予定一覧、</a:t>
            </a:r>
            <a:r>
              <a:rPr lang="en-US" altLang="ja-JP" sz="1100" dirty="0" err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ToDo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一覧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が表示されます。</a:t>
            </a:r>
            <a:endParaRPr kumimoji="0" lang="en-US" altLang="ja-JP" sz="800" kern="0" dirty="0" smtClean="0">
              <a:solidFill>
                <a:srgbClr val="333333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itchFamily="50" charset="-128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350350" y="2796807"/>
            <a:ext cx="1976629" cy="769441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申請</a:t>
            </a:r>
            <a:r>
              <a:rPr lang="ja-JP" altLang="en-US" sz="12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・承認</a:t>
            </a:r>
            <a:r>
              <a:rPr lang="ja-JP" altLang="en-US" sz="1200" b="1" u="sng" dirty="0" smtClean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コメント</a:t>
            </a:r>
            <a:endParaRPr lang="en-US" altLang="ja-JP" sz="1200" b="1" u="sng" dirty="0" smtClean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日報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申請、日報承認時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コメント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を入力します。</a:t>
            </a:r>
            <a:endParaRPr kumimoji="0" lang="en-US" altLang="ja-JP" sz="1100" kern="0" dirty="0" smtClean="0">
              <a:solidFill>
                <a:srgbClr val="333333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itchFamily="50" charset="-128"/>
            </a:endParaRPr>
          </a:p>
        </p:txBody>
      </p:sp>
      <p:cxnSp>
        <p:nvCxnSpPr>
          <p:cNvPr id="54" name="カギ線コネクタ 53"/>
          <p:cNvCxnSpPr>
            <a:stCxn id="53" idx="2"/>
            <a:endCxn id="50" idx="1"/>
          </p:cNvCxnSpPr>
          <p:nvPr/>
        </p:nvCxnSpPr>
        <p:spPr>
          <a:xfrm rot="16200000" flipH="1">
            <a:off x="1922481" y="2982431"/>
            <a:ext cx="275126" cy="1442759"/>
          </a:xfrm>
          <a:prstGeom prst="bentConnector2">
            <a:avLst/>
          </a:prstGeom>
          <a:ln w="15875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カギ線コネクタ 54"/>
          <p:cNvCxnSpPr>
            <a:stCxn id="52" idx="3"/>
            <a:endCxn id="51" idx="1"/>
          </p:cNvCxnSpPr>
          <p:nvPr/>
        </p:nvCxnSpPr>
        <p:spPr>
          <a:xfrm flipV="1">
            <a:off x="2326979" y="4582815"/>
            <a:ext cx="454444" cy="384721"/>
          </a:xfrm>
          <a:prstGeom prst="bentConnector3">
            <a:avLst>
              <a:gd name="adj1" fmla="val 50000"/>
            </a:avLst>
          </a:prstGeom>
          <a:ln w="15875">
            <a:solidFill>
              <a:srgbClr val="70AD47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テキスト ボックス 55"/>
          <p:cNvSpPr txBox="1"/>
          <p:nvPr/>
        </p:nvSpPr>
        <p:spPr>
          <a:xfrm>
            <a:off x="465365" y="5504907"/>
            <a:ext cx="1861614" cy="769441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活動</a:t>
            </a:r>
            <a:endParaRPr lang="en-US" altLang="ja-JP" sz="1200" b="1" u="sng" dirty="0" smtClean="0">
              <a:solidFill>
                <a:schemeClr val="accent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当日の活動登録内容が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表示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されます。</a:t>
            </a:r>
            <a:endParaRPr lang="en-US" altLang="ja-JP" sz="8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57" name="カギ線コネクタ 56"/>
          <p:cNvCxnSpPr>
            <a:stCxn id="56" idx="3"/>
            <a:endCxn id="58" idx="1"/>
          </p:cNvCxnSpPr>
          <p:nvPr/>
        </p:nvCxnSpPr>
        <p:spPr>
          <a:xfrm flipV="1">
            <a:off x="2326979" y="5278773"/>
            <a:ext cx="2251371" cy="610855"/>
          </a:xfrm>
          <a:prstGeom prst="bentConnector3">
            <a:avLst>
              <a:gd name="adj1" fmla="val 50000"/>
            </a:avLst>
          </a:prstGeom>
          <a:ln w="15875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テキスト ボックス 57"/>
          <p:cNvSpPr txBox="1"/>
          <p:nvPr/>
        </p:nvSpPr>
        <p:spPr>
          <a:xfrm>
            <a:off x="4578350" y="4360141"/>
            <a:ext cx="4403123" cy="183726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endParaRPr lang="en-US" altLang="ja-JP" sz="600" b="1" u="sng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206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65" y="2701675"/>
            <a:ext cx="3742847" cy="3422032"/>
          </a:xfrm>
          <a:prstGeom prst="rect">
            <a:avLst/>
          </a:prstGeom>
          <a:ln>
            <a:solidFill>
              <a:srgbClr val="B1AEAE"/>
            </a:solidFill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444" y="2676849"/>
            <a:ext cx="5152859" cy="3330915"/>
          </a:xfrm>
          <a:prstGeom prst="rect">
            <a:avLst/>
          </a:prstGeom>
          <a:ln>
            <a:solidFill>
              <a:srgbClr val="B1AEAE"/>
            </a:solidFill>
          </a:ln>
        </p:spPr>
      </p:pic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日報の提出</a:t>
            </a:r>
            <a:endParaRPr kumimoji="1" lang="ja-JP" altLang="en-US" sz="2000" dirty="0"/>
          </a:p>
        </p:txBody>
      </p:sp>
      <p:sp>
        <p:nvSpPr>
          <p:cNvPr id="20" name="正方形/長方形 19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57515" y="1933947"/>
            <a:ext cx="405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ステップ１：アイコンを押す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スケジュール画面で　　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クリックしてください。</a:t>
            </a:r>
          </a:p>
        </p:txBody>
      </p:sp>
      <p:pic>
        <p:nvPicPr>
          <p:cNvPr id="22" name="Picture 2" descr="https://www.e-sales-support.jp/euf/assets/themes/softbrain-helpdesk/help/img/usr/ps_icon_dayrep_ad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642" y="2197268"/>
            <a:ext cx="248008" cy="20330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正方形/長方形 28"/>
          <p:cNvSpPr/>
          <p:nvPr/>
        </p:nvSpPr>
        <p:spPr bwMode="auto">
          <a:xfrm>
            <a:off x="3198283" y="5518282"/>
            <a:ext cx="148167" cy="158618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4" name="正方形/長方形 33"/>
          <p:cNvSpPr/>
          <p:nvPr/>
        </p:nvSpPr>
        <p:spPr bwMode="auto">
          <a:xfrm>
            <a:off x="9186863" y="2701925"/>
            <a:ext cx="404812" cy="122238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grpSp>
        <p:nvGrpSpPr>
          <p:cNvPr id="30" name="グループ化 29"/>
          <p:cNvGrpSpPr/>
          <p:nvPr/>
        </p:nvGrpSpPr>
        <p:grpSpPr>
          <a:xfrm>
            <a:off x="4779920" y="1935658"/>
            <a:ext cx="4589858" cy="523220"/>
            <a:chOff x="5512259" y="1822845"/>
            <a:chExt cx="3927881" cy="523220"/>
          </a:xfrm>
        </p:grpSpPr>
        <p:sp>
          <p:nvSpPr>
            <p:cNvPr id="31" name="テキスト ボックス 30"/>
            <p:cNvSpPr txBox="1"/>
            <p:nvPr/>
          </p:nvSpPr>
          <p:spPr>
            <a:xfrm>
              <a:off x="5512259" y="1822845"/>
              <a:ext cx="39278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kumimoji="1" lang="ja-JP" altLang="en-US" sz="1200" b="1" u="sng" dirty="0" smtClean="0">
                  <a:solidFill>
                    <a:schemeClr val="accent6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ステップ２：提出ボタンを押す</a:t>
              </a:r>
              <a:endParaRPr kumimoji="1" lang="en-US" altLang="ja-JP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pPr>
                <a:spcBef>
                  <a:spcPts val="600"/>
                </a:spcBef>
              </a:pPr>
              <a:r>
                <a:rPr kumimoji="1" lang="ja-JP" altLang="en-US" sz="11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日報画面の右上部にある　</a:t>
              </a:r>
              <a:r>
                <a:rPr lang="ja-JP" altLang="en-US" sz="11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　</a:t>
              </a:r>
              <a:r>
                <a:rPr lang="ja-JP" altLang="en-US" sz="11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　　　　を</a:t>
              </a:r>
              <a:r>
                <a:rPr lang="ja-JP" altLang="en-US" sz="11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クリックしてください。</a:t>
              </a:r>
            </a:p>
          </p:txBody>
        </p:sp>
        <p:pic>
          <p:nvPicPr>
            <p:cNvPr id="32" name="図 31"/>
            <p:cNvPicPr>
              <a:picLocks noChangeAspect="1"/>
            </p:cNvPicPr>
            <p:nvPr/>
          </p:nvPicPr>
          <p:blipFill rotWithShape="1">
            <a:blip r:embed="rId6"/>
            <a:srcRect l="6426" t="25080" r="5934" b="9363"/>
            <a:stretch/>
          </p:blipFill>
          <p:spPr>
            <a:xfrm>
              <a:off x="6953827" y="2108321"/>
              <a:ext cx="610244" cy="173155"/>
            </a:xfrm>
            <a:prstGeom prst="rect">
              <a:avLst/>
            </a:prstGeom>
          </p:spPr>
        </p:pic>
      </p:grpSp>
      <p:sp>
        <p:nvSpPr>
          <p:cNvPr id="25" name="正方形/長方形 24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7" name="直線コネクタ 26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863415" y="1261019"/>
            <a:ext cx="91194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日報提出は「アイコンを押す」→「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提出ボタンを押す」の</a:t>
            </a:r>
            <a:r>
              <a:rPr lang="en-US" altLang="ja-JP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ステップで完了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7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758" y="2717892"/>
            <a:ext cx="5140174" cy="3310242"/>
          </a:xfrm>
          <a:prstGeom prst="rect">
            <a:avLst/>
          </a:prstGeom>
          <a:ln>
            <a:solidFill>
              <a:srgbClr val="B1AEAE"/>
            </a:solidFill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29" y="3700249"/>
            <a:ext cx="3640928" cy="2776667"/>
          </a:xfrm>
          <a:prstGeom prst="rect">
            <a:avLst/>
          </a:prstGeom>
          <a:ln>
            <a:solidFill>
              <a:srgbClr val="B1AEAE"/>
            </a:solidFill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778" y="3143209"/>
            <a:ext cx="553236" cy="249205"/>
          </a:xfrm>
          <a:prstGeom prst="rect">
            <a:avLst/>
          </a:prstGeom>
        </p:spPr>
      </p:pic>
      <p:sp>
        <p:nvSpPr>
          <p:cNvPr id="25" name="正方形/長方形 24"/>
          <p:cNvSpPr/>
          <p:nvPr/>
        </p:nvSpPr>
        <p:spPr>
          <a:xfrm>
            <a:off x="3971345" y="2319513"/>
            <a:ext cx="5697587" cy="125455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kumimoji="1" lang="ja-JP" altLang="en-US" sz="11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779920" y="1935658"/>
            <a:ext cx="49670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３</a:t>
            </a: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：提出ボタンを押す</a:t>
            </a:r>
            <a:endParaRPr kumimoji="1"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週報画面の右上部にある　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をクリックしてください。</a:t>
            </a:r>
          </a:p>
          <a:p>
            <a:pPr>
              <a:spcBef>
                <a:spcPts val="600"/>
              </a:spcBef>
            </a:pP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65365" y="2892489"/>
            <a:ext cx="39022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ステップ２：週報一覧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から週報報告画面への遷移</a:t>
            </a:r>
            <a:endParaRPr lang="en-US" altLang="ja-JP" sz="1100" b="1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画面上部の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を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押し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、　　　　を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クリックしてください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3" name="正方形/長方形 32"/>
          <p:cNvSpPr/>
          <p:nvPr/>
        </p:nvSpPr>
        <p:spPr bwMode="auto">
          <a:xfrm>
            <a:off x="1981200" y="4594860"/>
            <a:ext cx="403860" cy="137160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6" name="正方形/長方形 35"/>
          <p:cNvSpPr/>
          <p:nvPr/>
        </p:nvSpPr>
        <p:spPr bwMode="auto">
          <a:xfrm>
            <a:off x="1890014" y="3725649"/>
            <a:ext cx="693025" cy="343012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57515" y="1933947"/>
            <a:ext cx="381248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ステップ１：アイコンを押す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日報と同様、スケジュール画面で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</a:t>
            </a:r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クリックしてください。</a:t>
            </a:r>
          </a:p>
        </p:txBody>
      </p:sp>
      <p:pic>
        <p:nvPicPr>
          <p:cNvPr id="42" name="Picture 2" descr="https://www.e-sales-support.jp/euf/assets/themes/softbrain-helpdesk/help/img/usr/ps_icon_dayrep_ad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257" y="2201460"/>
            <a:ext cx="229903" cy="22086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7"/>
          <a:srcRect l="31746" t="44660" r="59722" b="51557"/>
          <a:stretch/>
        </p:blipFill>
        <p:spPr>
          <a:xfrm>
            <a:off x="2484745" y="3192641"/>
            <a:ext cx="522030" cy="16744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/>
              <a:t>週</a:t>
            </a:r>
            <a:r>
              <a:rPr lang="ja-JP" altLang="en-US" sz="2000" dirty="0" smtClean="0"/>
              <a:t>報の提出</a:t>
            </a:r>
            <a:endParaRPr kumimoji="1" lang="ja-JP" altLang="en-US" sz="2000" dirty="0"/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8"/>
          <a:srcRect l="6426" t="25080" r="5934" b="9363"/>
          <a:stretch/>
        </p:blipFill>
        <p:spPr>
          <a:xfrm>
            <a:off x="6480738" y="2222020"/>
            <a:ext cx="713090" cy="173155"/>
          </a:xfrm>
          <a:prstGeom prst="rect">
            <a:avLst/>
          </a:prstGeom>
        </p:spPr>
      </p:pic>
      <p:sp>
        <p:nvSpPr>
          <p:cNvPr id="35" name="正方形/長方形 34"/>
          <p:cNvSpPr/>
          <p:nvPr/>
        </p:nvSpPr>
        <p:spPr bwMode="auto">
          <a:xfrm>
            <a:off x="9213850" y="2736850"/>
            <a:ext cx="408517" cy="124883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43" name="直線コネクタ 42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/>
          <p:cNvSpPr txBox="1"/>
          <p:nvPr/>
        </p:nvSpPr>
        <p:spPr>
          <a:xfrm>
            <a:off x="863415" y="1261019"/>
            <a:ext cx="91194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週報提出は「アイコンを押す」→「週報一覧から週報報告画面への遷移」→「提出ボタンを押す」の３ステップで完了　</a:t>
            </a:r>
            <a:endParaRPr lang="en-US" altLang="ja-JP" sz="1100" dirty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5" name="図 44"/>
          <p:cNvPicPr>
            <a:picLocks noChangeAspect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16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b="12467"/>
          <a:stretch/>
        </p:blipFill>
        <p:spPr>
          <a:xfrm>
            <a:off x="4911932" y="2686277"/>
            <a:ext cx="4643468" cy="3581173"/>
          </a:xfrm>
          <a:prstGeom prst="rect">
            <a:avLst/>
          </a:prstGeom>
          <a:ln>
            <a:solidFill>
              <a:srgbClr val="B1AEAE"/>
            </a:solidFill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00" y="2698977"/>
            <a:ext cx="3889449" cy="3065195"/>
          </a:xfrm>
          <a:prstGeom prst="rect">
            <a:avLst/>
          </a:prstGeom>
          <a:ln>
            <a:solidFill>
              <a:srgbClr val="B1AEAE"/>
            </a:solidFill>
          </a:ln>
        </p:spPr>
      </p:pic>
      <p:sp>
        <p:nvSpPr>
          <p:cNvPr id="33" name="テキスト ボックス 32"/>
          <p:cNvSpPr txBox="1"/>
          <p:nvPr/>
        </p:nvSpPr>
        <p:spPr>
          <a:xfrm>
            <a:off x="457515" y="1933947"/>
            <a:ext cx="3757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ステップ１：承認一覧から報告画面への遷移</a:t>
            </a:r>
            <a:endParaRPr kumimoji="1"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en-US" altLang="ja-JP" sz="11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eSM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のログイン</a:t>
            </a:r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画面右上部の　　を押し、</a:t>
            </a:r>
            <a:endParaRPr kumimoji="1"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承認一覧から承認する日報・週報を選択します。</a:t>
            </a:r>
            <a:endParaRPr kumimoji="1"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日報・週報の承認</a:t>
            </a:r>
            <a:endParaRPr kumimoji="1" lang="ja-JP" altLang="en-US" sz="2000" dirty="0"/>
          </a:p>
        </p:txBody>
      </p:sp>
      <p:sp>
        <p:nvSpPr>
          <p:cNvPr id="14" name="正方形/長方形 13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5"/>
          <a:srcRect l="14281" t="20213" r="16442" b="14157"/>
          <a:stretch/>
        </p:blipFill>
        <p:spPr>
          <a:xfrm>
            <a:off x="2399974" y="2167077"/>
            <a:ext cx="226503" cy="214582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4808809" y="1933946"/>
            <a:ext cx="44434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２</a:t>
            </a: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：承認ボタンを押す</a:t>
            </a:r>
            <a:endParaRPr kumimoji="1"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日報・週報を確認し、画面右上部の　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</a:t>
            </a:r>
            <a:r>
              <a:rPr lang="ja-JP" altLang="en-US" sz="11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クリックして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ください。</a:t>
            </a:r>
          </a:p>
        </p:txBody>
      </p:sp>
      <p:sp>
        <p:nvSpPr>
          <p:cNvPr id="25" name="正方形/長方形 24"/>
          <p:cNvSpPr/>
          <p:nvPr/>
        </p:nvSpPr>
        <p:spPr bwMode="auto">
          <a:xfrm>
            <a:off x="3101976" y="2689225"/>
            <a:ext cx="286278" cy="255814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 bwMode="auto">
          <a:xfrm>
            <a:off x="638395" y="3176656"/>
            <a:ext cx="1777634" cy="422989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 bwMode="auto">
          <a:xfrm>
            <a:off x="8853488" y="2884488"/>
            <a:ext cx="542925" cy="165100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35" name="図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0565" y="2165284"/>
            <a:ext cx="789196" cy="243921"/>
          </a:xfrm>
          <a:prstGeom prst="rect">
            <a:avLst/>
          </a:prstGeom>
        </p:spPr>
      </p:pic>
      <p:sp>
        <p:nvSpPr>
          <p:cNvPr id="27" name="正方形/長方形 26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8" name="直線コネクタ 27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863415" y="1261019"/>
            <a:ext cx="91194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日報・週報の承認は、「承認一覧から報告画面への遷移」→「承認ボタンを押す」の</a:t>
            </a:r>
            <a:r>
              <a:rPr lang="en-US" altLang="ja-JP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ステップで完了</a:t>
            </a:r>
          </a:p>
        </p:txBody>
      </p:sp>
      <p:pic>
        <p:nvPicPr>
          <p:cNvPr id="36" name="図 35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4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40685" y="344825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2400" b="1" noProof="0" dirty="0" smtClean="0">
                <a:solidFill>
                  <a:srgbClr val="4472C4"/>
                </a:solidFill>
                <a:latin typeface="メイリオ"/>
                <a:ea typeface="メイリオ"/>
              </a:rPr>
              <a:t>１１．顧客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/>
              <a:ea typeface="メイリオ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63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テキスト ボックス 53"/>
          <p:cNvSpPr txBox="1"/>
          <p:nvPr/>
        </p:nvSpPr>
        <p:spPr>
          <a:xfrm>
            <a:off x="465365" y="2841027"/>
            <a:ext cx="13958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顧客詳細画面</a:t>
            </a:r>
            <a:r>
              <a:rPr lang="en-US" altLang="ja-JP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5718162" y="2841027"/>
            <a:ext cx="3905877" cy="2354500"/>
            <a:chOff x="5718162" y="2841027"/>
            <a:chExt cx="3905877" cy="2354500"/>
          </a:xfrm>
        </p:grpSpPr>
        <p:sp>
          <p:nvSpPr>
            <p:cNvPr id="55" name="正方形/長方形 54"/>
            <p:cNvSpPr/>
            <p:nvPr/>
          </p:nvSpPr>
          <p:spPr>
            <a:xfrm>
              <a:off x="5850116" y="3105030"/>
              <a:ext cx="3773923" cy="2090497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ja-JP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6" name="正方形/長方形 55"/>
            <p:cNvSpPr/>
            <p:nvPr/>
          </p:nvSpPr>
          <p:spPr>
            <a:xfrm>
              <a:off x="5961712" y="3278569"/>
              <a:ext cx="388745" cy="26270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ja-JP" altLang="en-US" sz="11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Meiryo UI" panose="020B0604030504040204" pitchFamily="50" charset="-128"/>
                </a:rPr>
                <a:t>１</a:t>
              </a:r>
              <a:endParaRPr kumimoji="1"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7" name="正方形/長方形 56"/>
            <p:cNvSpPr/>
            <p:nvPr/>
          </p:nvSpPr>
          <p:spPr>
            <a:xfrm>
              <a:off x="5961712" y="3661059"/>
              <a:ext cx="388745" cy="258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en-US" altLang="ja-JP" sz="11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Meiryo UI" panose="020B0604030504040204" pitchFamily="50" charset="-128"/>
                </a:rPr>
                <a:t>2</a:t>
              </a:r>
              <a:endParaRPr kumimoji="1"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8" name="正方形/長方形 57"/>
            <p:cNvSpPr/>
            <p:nvPr/>
          </p:nvSpPr>
          <p:spPr>
            <a:xfrm>
              <a:off x="5962052" y="4038875"/>
              <a:ext cx="388745" cy="27277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en-US" altLang="ja-JP" sz="11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Meiryo UI" panose="020B0604030504040204" pitchFamily="50" charset="-128"/>
                </a:rPr>
                <a:t>3</a:t>
              </a:r>
              <a:endParaRPr kumimoji="1"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9" name="正方形/長方形 58"/>
            <p:cNvSpPr/>
            <p:nvPr/>
          </p:nvSpPr>
          <p:spPr>
            <a:xfrm>
              <a:off x="5961710" y="4425545"/>
              <a:ext cx="388745" cy="25742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kumimoji="1" lang="ja-JP" altLang="en-US" sz="1100" b="1" dirty="0" smtClean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Meiryo UI" panose="020B0604030504040204" pitchFamily="50" charset="-128"/>
                </a:rPr>
                <a:t>４</a:t>
              </a:r>
              <a:endParaRPr kumimoji="1"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60" name="正方形/長方形 59"/>
            <p:cNvSpPr/>
            <p:nvPr/>
          </p:nvSpPr>
          <p:spPr>
            <a:xfrm>
              <a:off x="6482412" y="3267874"/>
              <a:ext cx="3063029" cy="2734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r>
                <a:rPr lang="ja-JP" altLang="en-US" sz="1100" dirty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Meiryo UI" panose="020B0604030504040204" pitchFamily="50" charset="-128"/>
                </a:rPr>
                <a:t>顧客情報を一元管理</a:t>
              </a:r>
              <a:endParaRPr lang="en-US" altLang="ja-JP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61" name="正方形/長方形 60"/>
            <p:cNvSpPr/>
            <p:nvPr/>
          </p:nvSpPr>
          <p:spPr>
            <a:xfrm>
              <a:off x="6482412" y="3650365"/>
              <a:ext cx="3063029" cy="26933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r>
                <a:rPr lang="ja-JP" altLang="en-US" sz="1100" dirty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Meiryo UI" panose="020B0604030504040204" pitchFamily="50" charset="-128"/>
                </a:rPr>
                <a:t>顧客の関連情報へ簡単にアクセス可能</a:t>
              </a:r>
              <a:endParaRPr lang="en-US" altLang="ja-JP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62" name="正方形/長方形 61"/>
            <p:cNvSpPr/>
            <p:nvPr/>
          </p:nvSpPr>
          <p:spPr>
            <a:xfrm>
              <a:off x="6482412" y="4035398"/>
              <a:ext cx="3063029" cy="27625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r>
                <a:rPr lang="ja-JP" altLang="en-US" sz="1100" dirty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Meiryo UI" panose="020B0604030504040204" pitchFamily="50" charset="-128"/>
                </a:rPr>
                <a:t>目的に応じた顧客のみを検索可能</a:t>
              </a:r>
              <a:endParaRPr lang="en-US" altLang="ja-JP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63" name="正方形/長方形 62"/>
            <p:cNvSpPr/>
            <p:nvPr/>
          </p:nvSpPr>
          <p:spPr>
            <a:xfrm>
              <a:off x="6482412" y="4421132"/>
              <a:ext cx="3063029" cy="26183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r>
                <a:rPr lang="ja-JP" altLang="en-US" sz="1100" dirty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Meiryo UI" panose="020B0604030504040204" pitchFamily="50" charset="-128"/>
                </a:rPr>
                <a:t>顧客情報の項目はカスタマイズ可能</a:t>
              </a:r>
              <a:endParaRPr lang="en-US" altLang="ja-JP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64" name="正方形/長方形 63"/>
            <p:cNvSpPr/>
            <p:nvPr/>
          </p:nvSpPr>
          <p:spPr>
            <a:xfrm>
              <a:off x="6482412" y="4806866"/>
              <a:ext cx="3063029" cy="26933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r>
                <a:rPr lang="ja-JP" altLang="en-US" sz="1100" dirty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Meiryo UI" panose="020B0604030504040204" pitchFamily="50" charset="-128"/>
                </a:rPr>
                <a:t>活動登録から顧客情報の自動更新も可能</a:t>
              </a:r>
              <a:endParaRPr lang="en-US" altLang="ja-JP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65" name="正方形/長方形 64"/>
            <p:cNvSpPr/>
            <p:nvPr/>
          </p:nvSpPr>
          <p:spPr>
            <a:xfrm>
              <a:off x="5961711" y="4806866"/>
              <a:ext cx="388745" cy="2693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ja-JP" altLang="en-US" sz="11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Meiryo UI" panose="020B0604030504040204" pitchFamily="50" charset="-128"/>
                </a:rPr>
                <a:t>５</a:t>
              </a:r>
              <a:endParaRPr kumimoji="1"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66" name="テキスト ボックス 65"/>
            <p:cNvSpPr txBox="1"/>
            <p:nvPr/>
          </p:nvSpPr>
          <p:spPr>
            <a:xfrm>
              <a:off x="5718162" y="2841027"/>
              <a:ext cx="29925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ja-JP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【</a:t>
              </a:r>
              <a:r>
                <a:rPr lang="ja-JP" altLang="en-US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顧客の主な機能</a:t>
              </a:r>
              <a:r>
                <a:rPr lang="en-US" altLang="ja-JP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】</a:t>
              </a:r>
              <a:endPara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000" dirty="0" smtClean="0"/>
              <a:t>顧客とは？</a:t>
            </a:r>
            <a:endParaRPr kumimoji="1" lang="ja-JP" altLang="en-US" sz="2000" dirty="0"/>
          </a:p>
        </p:txBody>
      </p:sp>
      <p:grpSp>
        <p:nvGrpSpPr>
          <p:cNvPr id="19" name="グループ化 18"/>
          <p:cNvGrpSpPr/>
          <p:nvPr/>
        </p:nvGrpSpPr>
        <p:grpSpPr>
          <a:xfrm>
            <a:off x="465365" y="1600311"/>
            <a:ext cx="2735035" cy="307777"/>
            <a:chOff x="104299" y="835750"/>
            <a:chExt cx="6561972" cy="307777"/>
          </a:xfrm>
        </p:grpSpPr>
        <p:sp>
          <p:nvSpPr>
            <p:cNvPr id="20" name="正方形/長方形 19"/>
            <p:cNvSpPr/>
            <p:nvPr/>
          </p:nvSpPr>
          <p:spPr>
            <a:xfrm>
              <a:off x="104299" y="835750"/>
              <a:ext cx="518129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400" b="1" dirty="0" smtClean="0">
                  <a:solidFill>
                    <a:schemeClr val="accent6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どんな利便性があるの？</a:t>
              </a:r>
              <a:endParaRPr lang="ja-JP" altLang="en-US" sz="1400" b="1" dirty="0">
                <a:solidFill>
                  <a:schemeClr val="accent6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21" name="直線コネクタ 20"/>
            <p:cNvCxnSpPr/>
            <p:nvPr/>
          </p:nvCxnSpPr>
          <p:spPr>
            <a:xfrm>
              <a:off x="197514" y="1115698"/>
              <a:ext cx="6468757" cy="0"/>
            </a:xfrm>
            <a:prstGeom prst="line">
              <a:avLst/>
            </a:prstGeom>
            <a:ln w="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テキスト ボックス 21"/>
          <p:cNvSpPr txBox="1"/>
          <p:nvPr/>
        </p:nvSpPr>
        <p:spPr>
          <a:xfrm>
            <a:off x="1070574" y="1988980"/>
            <a:ext cx="8343937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１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．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顧客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情報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を一元管理することができます！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２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．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顧客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紐づく情報へ簡単にアクセスすることができます！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３．営業担当者が活動登録した情報を自動で反映します！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3" y="2009315"/>
            <a:ext cx="629738" cy="629738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465365" y="1206223"/>
            <a:ext cx="69457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営業活動におけるお客様情報を管理する機能です</a:t>
            </a:r>
            <a:endParaRPr lang="en-US" altLang="ja-JP" sz="1100" dirty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432110" y="909899"/>
            <a:ext cx="108234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noProof="0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顧客とは？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8" name="直線コネクタ 27"/>
          <p:cNvCxnSpPr/>
          <p:nvPr/>
        </p:nvCxnSpPr>
        <p:spPr>
          <a:xfrm>
            <a:off x="500711" y="1158229"/>
            <a:ext cx="916045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グループ化 5"/>
          <p:cNvGrpSpPr/>
          <p:nvPr/>
        </p:nvGrpSpPr>
        <p:grpSpPr>
          <a:xfrm>
            <a:off x="659277" y="3102637"/>
            <a:ext cx="4926928" cy="3183128"/>
            <a:chOff x="659277" y="3102637"/>
            <a:chExt cx="4926928" cy="3183128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9277" y="3102637"/>
              <a:ext cx="4926928" cy="3183128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5" name="正方形/長方形 4"/>
            <p:cNvSpPr/>
            <p:nvPr/>
          </p:nvSpPr>
          <p:spPr bwMode="auto">
            <a:xfrm>
              <a:off x="4105275" y="5822950"/>
              <a:ext cx="342900" cy="1143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748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000" dirty="0" smtClean="0"/>
              <a:t>顧客・画面構成</a:t>
            </a:r>
            <a:endParaRPr kumimoji="1" lang="ja-JP" altLang="en-US" sz="2000" dirty="0"/>
          </a:p>
        </p:txBody>
      </p:sp>
      <p:sp>
        <p:nvSpPr>
          <p:cNvPr id="27" name="正方形/長方形 26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noProof="0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顧客・画面構成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8" name="直線コネクタ 27"/>
          <p:cNvCxnSpPr/>
          <p:nvPr/>
        </p:nvCxnSpPr>
        <p:spPr>
          <a:xfrm flipV="1">
            <a:off x="475974" y="1147761"/>
            <a:ext cx="1339419" cy="10469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グループ化 5"/>
          <p:cNvGrpSpPr/>
          <p:nvPr/>
        </p:nvGrpSpPr>
        <p:grpSpPr>
          <a:xfrm>
            <a:off x="2509453" y="1954788"/>
            <a:ext cx="6765093" cy="4370707"/>
            <a:chOff x="659277" y="3102637"/>
            <a:chExt cx="4926928" cy="3183128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277" y="3102637"/>
              <a:ext cx="4926928" cy="3183128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5" name="正方形/長方形 4"/>
            <p:cNvSpPr/>
            <p:nvPr/>
          </p:nvSpPr>
          <p:spPr bwMode="auto">
            <a:xfrm>
              <a:off x="4105275" y="5822950"/>
              <a:ext cx="342900" cy="1143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</p:grpSp>
      <p:sp>
        <p:nvSpPr>
          <p:cNvPr id="37" name="テキスト ボックス 36"/>
          <p:cNvSpPr txBox="1"/>
          <p:nvPr/>
        </p:nvSpPr>
        <p:spPr>
          <a:xfrm>
            <a:off x="5492739" y="2593353"/>
            <a:ext cx="3630168" cy="247388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endParaRPr lang="en-US" altLang="ja-JP" sz="600" b="1" u="sng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8382001" y="1930399"/>
            <a:ext cx="838200" cy="228325"/>
          </a:xfrm>
          <a:prstGeom prst="rect">
            <a:avLst/>
          </a:prstGeom>
          <a:noFill/>
          <a:ln w="15875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endParaRPr lang="en-US" altLang="ja-JP" sz="600" b="1" u="sng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351825" y="994147"/>
            <a:ext cx="1629648" cy="692497"/>
          </a:xfrm>
          <a:prstGeom prst="rect">
            <a:avLst/>
          </a:prstGeom>
          <a:noFill/>
          <a:ln w="158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変更ボタン</a:t>
            </a:r>
            <a:endParaRPr lang="en-US" altLang="ja-JP" sz="1200" b="1" u="sng" dirty="0" smtClean="0">
              <a:solidFill>
                <a:schemeClr val="accent4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0" lang="ja-JP" altLang="en-US" sz="1100" kern="0" dirty="0" smtClean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顧客の情報を変更することが出来ます。</a:t>
            </a:r>
            <a:endParaRPr kumimoji="0" lang="en-US" altLang="ja-JP" sz="1100" kern="0" dirty="0" smtClean="0">
              <a:solidFill>
                <a:srgbClr val="333333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itchFamily="50" charset="-128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905919" y="994413"/>
            <a:ext cx="2343622" cy="861774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関連</a:t>
            </a:r>
            <a:r>
              <a:rPr lang="ja-JP" altLang="en-US" sz="1200" b="1" u="sng" dirty="0" smtClean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情報</a:t>
            </a:r>
            <a:endParaRPr lang="en-US" altLang="ja-JP" sz="1200" b="1" u="sng" dirty="0" smtClean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0" lang="ja-JP" altLang="en-US" sz="1100" kern="0" dirty="0" smtClean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関連</a:t>
            </a:r>
            <a:r>
              <a:rPr kumimoji="0" lang="ja-JP" altLang="en-US" sz="1100" kern="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する</a:t>
            </a:r>
            <a:r>
              <a:rPr kumimoji="0" lang="ja-JP" altLang="en-US" sz="1100" kern="0" dirty="0" smtClean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スケジュール</a:t>
            </a:r>
            <a:r>
              <a:rPr kumimoji="0" lang="ja-JP" altLang="en-US" sz="1100" kern="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、</a:t>
            </a:r>
            <a:r>
              <a:rPr kumimoji="0" lang="en-US" altLang="ja-JP" sz="1100" kern="0" dirty="0" err="1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ToDo</a:t>
            </a:r>
            <a:r>
              <a:rPr kumimoji="0" lang="ja-JP" altLang="en-US" sz="1100" kern="0" dirty="0" err="1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、</a:t>
            </a:r>
            <a:r>
              <a:rPr kumimoji="0" lang="ja-JP" altLang="en-US" sz="1100" kern="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案件</a:t>
            </a:r>
            <a:r>
              <a:rPr kumimoji="0" lang="ja-JP" altLang="en-US" sz="1100" kern="0" dirty="0" smtClean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一覧、名刺一覧、子顧客一覧画面</a:t>
            </a:r>
            <a:r>
              <a:rPr kumimoji="0" lang="ja-JP" altLang="en-US" sz="1100" kern="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が表示されます。</a:t>
            </a:r>
            <a:endParaRPr kumimoji="0" lang="en-US" altLang="ja-JP" sz="1100" kern="0" dirty="0" smtClean="0">
              <a:solidFill>
                <a:srgbClr val="333333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itchFamily="50" charset="-128"/>
            </a:endParaRPr>
          </a:p>
        </p:txBody>
      </p:sp>
      <p:cxnSp>
        <p:nvCxnSpPr>
          <p:cNvPr id="42" name="カギ線コネクタ 41"/>
          <p:cNvCxnSpPr>
            <a:endCxn id="37" idx="0"/>
          </p:cNvCxnSpPr>
          <p:nvPr/>
        </p:nvCxnSpPr>
        <p:spPr>
          <a:xfrm rot="16200000" flipH="1">
            <a:off x="5782204" y="1067733"/>
            <a:ext cx="727835" cy="2323403"/>
          </a:xfrm>
          <a:prstGeom prst="bentConnector3">
            <a:avLst>
              <a:gd name="adj1" fmla="val 50000"/>
            </a:avLst>
          </a:prstGeom>
          <a:ln w="15875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カギ線コネクタ 42"/>
          <p:cNvCxnSpPr>
            <a:endCxn id="38" idx="1"/>
          </p:cNvCxnSpPr>
          <p:nvPr/>
        </p:nvCxnSpPr>
        <p:spPr>
          <a:xfrm rot="16200000" flipH="1">
            <a:off x="8043851" y="1706412"/>
            <a:ext cx="358112" cy="318188"/>
          </a:xfrm>
          <a:prstGeom prst="bentConnector2">
            <a:avLst/>
          </a:prstGeom>
          <a:ln w="15875">
            <a:solidFill>
              <a:schemeClr val="accent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/>
          <p:cNvSpPr txBox="1"/>
          <p:nvPr/>
        </p:nvSpPr>
        <p:spPr>
          <a:xfrm>
            <a:off x="461187" y="3758219"/>
            <a:ext cx="1861614" cy="692497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詳細表示</a:t>
            </a:r>
            <a:endParaRPr lang="en-US" altLang="ja-JP" sz="1200" b="1" u="sng" dirty="0" smtClean="0">
              <a:solidFill>
                <a:schemeClr val="accent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顧客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の最新状況が表示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されます。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53" name="カギ線コネクタ 52"/>
          <p:cNvCxnSpPr>
            <a:stCxn id="52" idx="2"/>
            <a:endCxn id="67" idx="1"/>
          </p:cNvCxnSpPr>
          <p:nvPr/>
        </p:nvCxnSpPr>
        <p:spPr>
          <a:xfrm rot="16200000" flipH="1">
            <a:off x="1787797" y="4054913"/>
            <a:ext cx="347933" cy="1139538"/>
          </a:xfrm>
          <a:prstGeom prst="bentConnector2">
            <a:avLst/>
          </a:prstGeom>
          <a:ln w="15875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テキスト ボックス 66"/>
          <p:cNvSpPr txBox="1"/>
          <p:nvPr/>
        </p:nvSpPr>
        <p:spPr>
          <a:xfrm>
            <a:off x="2531532" y="3262659"/>
            <a:ext cx="6705601" cy="3071980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endParaRPr lang="en-US" altLang="ja-JP" sz="600" b="1" u="sng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539086" y="2538433"/>
            <a:ext cx="1160674" cy="396042"/>
          </a:xfrm>
          <a:prstGeom prst="rect">
            <a:avLst/>
          </a:prstGeom>
          <a:noFill/>
          <a:ln w="15875">
            <a:solidFill>
              <a:schemeClr val="accent6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endParaRPr lang="en-US" altLang="ja-JP" sz="600" b="1" u="sng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61187" y="1602083"/>
            <a:ext cx="1629648" cy="692497"/>
          </a:xfrm>
          <a:prstGeom prst="rect">
            <a:avLst/>
          </a:prstGeom>
          <a:noFill/>
          <a:ln w="158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顧客名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登録されている顧客名、</a:t>
            </a:r>
            <a:r>
              <a:rPr lang="ja-JP" altLang="en-US" sz="11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かなが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表示されます。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21" name="カギ線コネクタ 20"/>
          <p:cNvCxnSpPr>
            <a:stCxn id="20" idx="2"/>
            <a:endCxn id="18" idx="1"/>
          </p:cNvCxnSpPr>
          <p:nvPr/>
        </p:nvCxnSpPr>
        <p:spPr>
          <a:xfrm rot="16200000" flipH="1">
            <a:off x="1686611" y="1883979"/>
            <a:ext cx="441874" cy="1263075"/>
          </a:xfrm>
          <a:prstGeom prst="bentConnector2">
            <a:avLst/>
          </a:prstGeom>
          <a:ln w="15875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44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テキスト ボックス 26"/>
          <p:cNvSpPr txBox="1"/>
          <p:nvPr/>
        </p:nvSpPr>
        <p:spPr>
          <a:xfrm>
            <a:off x="5245064" y="1795185"/>
            <a:ext cx="3309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顧客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登録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ボタンを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押す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メニューの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顧客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右側にある　　をクリックして、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を押下してください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414" y="2702186"/>
            <a:ext cx="2790946" cy="3091510"/>
          </a:xfrm>
          <a:prstGeom prst="rect">
            <a:avLst/>
          </a:prstGeom>
          <a:ln>
            <a:solidFill>
              <a:srgbClr val="A6A6A6"/>
            </a:solidFill>
          </a:ln>
        </p:spPr>
      </p:pic>
      <p:sp>
        <p:nvSpPr>
          <p:cNvPr id="28" name="正方形/長方形 27"/>
          <p:cNvSpPr/>
          <p:nvPr/>
        </p:nvSpPr>
        <p:spPr>
          <a:xfrm>
            <a:off x="500711" y="2699957"/>
            <a:ext cx="1821279" cy="27003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10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110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案件検索画面</a:t>
            </a:r>
            <a:r>
              <a:rPr lang="en-US" altLang="ja-JP" sz="110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】</a:t>
            </a:r>
            <a:endParaRPr kumimoji="1" lang="ja-JP" altLang="en-US" sz="11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新規顧客登録の操作方法</a:t>
            </a:r>
            <a:endParaRPr kumimoji="1" lang="ja-JP" altLang="en-US" sz="2000" dirty="0"/>
          </a:p>
        </p:txBody>
      </p:sp>
      <p:sp>
        <p:nvSpPr>
          <p:cNvPr id="20" name="正方形/長方形 19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527" y="2946597"/>
            <a:ext cx="3367513" cy="174072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527" y="4983944"/>
            <a:ext cx="3367513" cy="148981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3" name="二等辺三角形 22"/>
          <p:cNvSpPr/>
          <p:nvPr/>
        </p:nvSpPr>
        <p:spPr bwMode="auto">
          <a:xfrm rot="10800000">
            <a:off x="1731700" y="4747394"/>
            <a:ext cx="1461080" cy="142247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 bwMode="auto">
          <a:xfrm>
            <a:off x="1791648" y="3765667"/>
            <a:ext cx="2338392" cy="448193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 bwMode="auto">
          <a:xfrm>
            <a:off x="791560" y="6141720"/>
            <a:ext cx="2218340" cy="333006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00711" y="1795185"/>
            <a:ext cx="438370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注意事項</a:t>
            </a:r>
            <a:r>
              <a:rPr lang="ja-JP" altLang="en-US" sz="1200" b="1" u="sng" dirty="0" smtClean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：顧客情報の</a:t>
            </a:r>
            <a:r>
              <a:rPr lang="ja-JP" altLang="en-US" sz="1200" b="1" u="sng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重複</a:t>
            </a:r>
            <a:r>
              <a:rPr lang="ja-JP" altLang="en-US" sz="1200" b="1" u="sng" dirty="0" smtClean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確認</a:t>
            </a:r>
            <a:endParaRPr lang="en-US" altLang="ja-JP" sz="1200" b="1" u="sng" dirty="0" smtClean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新規登録前に、同じ顧客情報が登録されていないかを確認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します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※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検索結果画面にて顧客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と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案件それぞれの情報を確認出来るため、顧客検索ではなく、案件検索の利用を推奨しております。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0" name="正方形/長方形 59"/>
          <p:cNvSpPr/>
          <p:nvPr/>
        </p:nvSpPr>
        <p:spPr bwMode="auto">
          <a:xfrm>
            <a:off x="6331310" y="3971289"/>
            <a:ext cx="187341" cy="270511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 bwMode="auto">
          <a:xfrm>
            <a:off x="6525398" y="4590649"/>
            <a:ext cx="1140830" cy="308135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5" name="直線コネクタ 34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863415" y="1261019"/>
            <a:ext cx="83426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顧客の登録は「顧客新規登録ボタンを押す」→ 「顧客情報の入力」 →「登録ボタンを押す」の３ステップで完了</a:t>
            </a:r>
          </a:p>
        </p:txBody>
      </p:sp>
      <p:pic>
        <p:nvPicPr>
          <p:cNvPr id="37" name="図 36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7"/>
          <a:srcRect l="23259" t="35667" r="73164" b="57987"/>
          <a:stretch/>
        </p:blipFill>
        <p:spPr>
          <a:xfrm>
            <a:off x="7081743" y="2045782"/>
            <a:ext cx="137070" cy="24712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7"/>
          <a:srcRect l="27888" t="50243" r="44971" b="42924"/>
          <a:stretch/>
        </p:blipFill>
        <p:spPr>
          <a:xfrm>
            <a:off x="5310236" y="2307373"/>
            <a:ext cx="746567" cy="19098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6489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84" y="2363133"/>
            <a:ext cx="4295025" cy="2569406"/>
          </a:xfrm>
          <a:prstGeom prst="rect">
            <a:avLst/>
          </a:prstGeom>
          <a:ln>
            <a:solidFill>
              <a:srgbClr val="B1AEAE"/>
            </a:solidFill>
          </a:ln>
        </p:spPr>
      </p:pic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新規顧客登録の操作方法</a:t>
            </a:r>
            <a:endParaRPr kumimoji="1" lang="ja-JP" altLang="en-US" sz="2000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500711" y="1727652"/>
            <a:ext cx="4147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ステップ２：顧客情報の入力</a:t>
            </a:r>
            <a:endParaRPr kumimoji="1"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顧客情報を入力します。背景がピンク色の項目は必須項目です。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00711" y="5367410"/>
            <a:ext cx="4357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ステップ３：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登録</a:t>
            </a: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ボタンを押す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最後に　　　　　　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をクリック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してください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987" y="5604631"/>
            <a:ext cx="838543" cy="232589"/>
          </a:xfrm>
          <a:prstGeom prst="rect">
            <a:avLst/>
          </a:prstGeom>
        </p:spPr>
      </p:pic>
      <p:sp>
        <p:nvSpPr>
          <p:cNvPr id="60" name="正方形/長方形 59"/>
          <p:cNvSpPr/>
          <p:nvPr/>
        </p:nvSpPr>
        <p:spPr bwMode="auto">
          <a:xfrm>
            <a:off x="1193800" y="2916766"/>
            <a:ext cx="3433233" cy="2019301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5" name="直線コネクタ 34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863415" y="1261019"/>
            <a:ext cx="83426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顧客の登録は「顧客新規登録ボタンを押す」→ 「顧客情報の入力」 →「登録ボタンを押す」の３ステップで完了</a:t>
            </a:r>
          </a:p>
        </p:txBody>
      </p:sp>
      <p:pic>
        <p:nvPicPr>
          <p:cNvPr id="37" name="図 36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grpSp>
        <p:nvGrpSpPr>
          <p:cNvPr id="33" name="グループ化 32"/>
          <p:cNvGrpSpPr/>
          <p:nvPr/>
        </p:nvGrpSpPr>
        <p:grpSpPr>
          <a:xfrm>
            <a:off x="5318670" y="2359465"/>
            <a:ext cx="4269167" cy="2758171"/>
            <a:chOff x="659277" y="3102637"/>
            <a:chExt cx="4926928" cy="3183128"/>
          </a:xfrm>
        </p:grpSpPr>
        <p:pic>
          <p:nvPicPr>
            <p:cNvPr id="38" name="図 3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9277" y="3102637"/>
              <a:ext cx="4926928" cy="3183128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39" name="正方形/長方形 38"/>
            <p:cNvSpPr/>
            <p:nvPr/>
          </p:nvSpPr>
          <p:spPr bwMode="auto">
            <a:xfrm>
              <a:off x="4105275" y="5822950"/>
              <a:ext cx="342900" cy="1143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</p:grpSp>
      <p:sp>
        <p:nvSpPr>
          <p:cNvPr id="40" name="二等辺三角形 39"/>
          <p:cNvSpPr/>
          <p:nvPr/>
        </p:nvSpPr>
        <p:spPr bwMode="auto">
          <a:xfrm rot="5400000">
            <a:off x="4286928" y="3905404"/>
            <a:ext cx="1428394" cy="194015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270706" y="1727652"/>
            <a:ext cx="5726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2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【</a:t>
            </a:r>
            <a:r>
              <a:rPr lang="ja-JP" altLang="en-US" sz="12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顧客</a:t>
            </a:r>
            <a:r>
              <a:rPr lang="ja-JP" altLang="en-US" sz="12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登録結果画面</a:t>
            </a:r>
            <a:r>
              <a:rPr lang="en-US" altLang="ja-JP" sz="12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】</a:t>
            </a: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登録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された顧客の詳細画面が表示されます。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 bwMode="auto">
          <a:xfrm>
            <a:off x="4165600" y="2379663"/>
            <a:ext cx="417513" cy="133350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41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顧客に紐づく情報の確認</a:t>
            </a:r>
            <a:endParaRPr kumimoji="1" lang="ja-JP" altLang="en-US" sz="2000" dirty="0"/>
          </a:p>
        </p:txBody>
      </p:sp>
      <p:sp>
        <p:nvSpPr>
          <p:cNvPr id="14" name="正方形/長方形 13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</a:p>
        </p:txBody>
      </p:sp>
      <p:sp>
        <p:nvSpPr>
          <p:cNvPr id="19" name="二等辺三角形 18"/>
          <p:cNvSpPr/>
          <p:nvPr/>
        </p:nvSpPr>
        <p:spPr bwMode="auto">
          <a:xfrm rot="10800000">
            <a:off x="4174087" y="5603057"/>
            <a:ext cx="1557828" cy="211596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2992096" y="5942620"/>
            <a:ext cx="1800013" cy="499743"/>
          </a:xfrm>
          <a:prstGeom prst="rect">
            <a:avLst/>
          </a:prstGeom>
          <a:solidFill>
            <a:srgbClr val="C00000">
              <a:alpha val="2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スケジュール・</a:t>
            </a:r>
            <a:r>
              <a:rPr kumimoji="1" lang="en-US" altLang="ja-JP" sz="1100" dirty="0" err="1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ToDo</a:t>
            </a:r>
            <a:r>
              <a:rPr kumimoji="1"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画面</a:t>
            </a:r>
            <a:endParaRPr kumimoji="1" lang="ja-JP" altLang="en-US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855247" y="5955536"/>
            <a:ext cx="1800013" cy="499743"/>
          </a:xfrm>
          <a:prstGeom prst="rect">
            <a:avLst/>
          </a:prstGeom>
          <a:solidFill>
            <a:srgbClr val="FFF2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活動履歴</a:t>
            </a: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画面</a:t>
            </a:r>
            <a:endParaRPr kumimoji="1" lang="en-US" altLang="ja-JP" sz="1100" dirty="0" smtClean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5128945" y="5942620"/>
            <a:ext cx="1800013" cy="499743"/>
          </a:xfrm>
          <a:prstGeom prst="rect">
            <a:avLst/>
          </a:prstGeom>
          <a:solidFill>
            <a:schemeClr val="accent6">
              <a:alpha val="2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案件一覧画面</a:t>
            </a:r>
            <a:endParaRPr kumimoji="1" lang="en-US" altLang="ja-JP" sz="1100" dirty="0" smtClean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7261567" y="5942620"/>
            <a:ext cx="1800013" cy="499743"/>
          </a:xfrm>
          <a:prstGeom prst="rect">
            <a:avLst/>
          </a:prstGeom>
          <a:solidFill>
            <a:srgbClr val="0070C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名刺一覧画面</a:t>
            </a:r>
            <a:endParaRPr kumimoji="1" lang="en-US" altLang="ja-JP" sz="1100" dirty="0" smtClean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00711" y="1795185"/>
            <a:ext cx="501982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顧客詳細画面から他画面への遷移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顧客詳細画面からワンクリックで画面遷移することができます。</a:t>
            </a:r>
            <a:endParaRPr kumimoji="1"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2" name="直線コネクタ 21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863415" y="1261019"/>
            <a:ext cx="61639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顧客詳細画面にて閲覧したい情報のボタンをクリックします</a:t>
            </a: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grpSp>
        <p:nvGrpSpPr>
          <p:cNvPr id="3" name="グループ化 2"/>
          <p:cNvGrpSpPr/>
          <p:nvPr/>
        </p:nvGrpSpPr>
        <p:grpSpPr>
          <a:xfrm>
            <a:off x="990517" y="2461760"/>
            <a:ext cx="7924967" cy="3013331"/>
            <a:chOff x="990517" y="2461760"/>
            <a:chExt cx="7924967" cy="3013331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 rotWithShape="1">
            <a:blip r:embed="rId4"/>
            <a:srcRect t="1512" b="34019"/>
            <a:stretch/>
          </p:blipFill>
          <p:spPr>
            <a:xfrm>
              <a:off x="990517" y="2461760"/>
              <a:ext cx="7924967" cy="3013331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29" name="正方形/長方形 28"/>
            <p:cNvSpPr/>
            <p:nvPr/>
          </p:nvSpPr>
          <p:spPr>
            <a:xfrm>
              <a:off x="7147156" y="3018665"/>
              <a:ext cx="496860" cy="253316"/>
            </a:xfrm>
            <a:prstGeom prst="rect">
              <a:avLst/>
            </a:prstGeom>
            <a:solidFill>
              <a:schemeClr val="accent6">
                <a:alpha val="20000"/>
              </a:schemeClr>
            </a:solidFill>
            <a:ln w="190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kumimoji="1" lang="ja-JP" altLang="en-US" sz="11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6482310" y="2693254"/>
              <a:ext cx="502920" cy="243840"/>
            </a:xfrm>
            <a:prstGeom prst="rect">
              <a:avLst/>
            </a:prstGeom>
            <a:solidFill>
              <a:schemeClr val="accent4">
                <a:alpha val="20000"/>
              </a:schemeClr>
            </a:solidFill>
            <a:ln w="1905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kumimoji="1" lang="ja-JP" altLang="en-US" sz="11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7644016" y="3018665"/>
              <a:ext cx="522791" cy="253316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 w="1905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kumimoji="1" lang="ja-JP" altLang="en-US" sz="11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5646561" y="3018665"/>
              <a:ext cx="1500595" cy="253316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9050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kumimoji="1" lang="ja-JP" altLang="en-US" sz="11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2" name="正方形/長方形 1"/>
            <p:cNvSpPr/>
            <p:nvPr/>
          </p:nvSpPr>
          <p:spPr bwMode="auto">
            <a:xfrm>
              <a:off x="6562725" y="5330825"/>
              <a:ext cx="396875" cy="1206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672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76" y="3073125"/>
            <a:ext cx="4948465" cy="3175825"/>
          </a:xfrm>
          <a:prstGeom prst="rect">
            <a:avLst/>
          </a:prstGeom>
          <a:ln>
            <a:solidFill>
              <a:srgbClr val="B1AEAE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5365" y="379519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案件とは？</a:t>
            </a:r>
            <a:endParaRPr kumimoji="1" lang="ja-JP" altLang="en-US" sz="2000" dirty="0"/>
          </a:p>
        </p:txBody>
      </p:sp>
      <p:grpSp>
        <p:nvGrpSpPr>
          <p:cNvPr id="19" name="グループ化 18"/>
          <p:cNvGrpSpPr/>
          <p:nvPr/>
        </p:nvGrpSpPr>
        <p:grpSpPr>
          <a:xfrm>
            <a:off x="465365" y="1611037"/>
            <a:ext cx="2735035" cy="307777"/>
            <a:chOff x="104299" y="835750"/>
            <a:chExt cx="6561972" cy="307777"/>
          </a:xfrm>
        </p:grpSpPr>
        <p:sp>
          <p:nvSpPr>
            <p:cNvPr id="20" name="正方形/長方形 19"/>
            <p:cNvSpPr/>
            <p:nvPr/>
          </p:nvSpPr>
          <p:spPr>
            <a:xfrm>
              <a:off x="104299" y="835750"/>
              <a:ext cx="518129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400" b="1" dirty="0" smtClean="0">
                  <a:solidFill>
                    <a:schemeClr val="accent6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どんな利便性があるの？</a:t>
              </a:r>
              <a:endParaRPr lang="ja-JP" altLang="en-US" sz="1400" b="1" dirty="0">
                <a:solidFill>
                  <a:schemeClr val="accent6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21" name="直線コネクタ 20"/>
            <p:cNvCxnSpPr/>
            <p:nvPr/>
          </p:nvCxnSpPr>
          <p:spPr>
            <a:xfrm>
              <a:off x="197514" y="1115698"/>
              <a:ext cx="6468757" cy="0"/>
            </a:xfrm>
            <a:prstGeom prst="line">
              <a:avLst/>
            </a:prstGeom>
            <a:ln w="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テキスト ボックス 40"/>
          <p:cNvSpPr txBox="1"/>
          <p:nvPr/>
        </p:nvSpPr>
        <p:spPr>
          <a:xfrm>
            <a:off x="465365" y="2841027"/>
            <a:ext cx="13255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案件詳細画面</a:t>
            </a: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5850116" y="3105030"/>
            <a:ext cx="3773923" cy="2090497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5961712" y="3278569"/>
            <a:ext cx="388745" cy="26270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１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5961712" y="3661059"/>
            <a:ext cx="388745" cy="26270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2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5962052" y="4038875"/>
            <a:ext cx="388745" cy="26738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3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5961710" y="4425545"/>
            <a:ext cx="388745" cy="2657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sz="11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４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6482412" y="3267874"/>
            <a:ext cx="3063029" cy="2733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案件情報を一元管理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6482412" y="3650365"/>
            <a:ext cx="3063029" cy="27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案件の関連情報へ</a:t>
            </a: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ワンクリックで</a:t>
            </a: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アクセス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6482412" y="4035399"/>
            <a:ext cx="3063029" cy="2708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目的に応じた案件のみを検索可能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6482412" y="4421133"/>
            <a:ext cx="3063029" cy="2701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項目を自由に変更可能</a:t>
            </a:r>
            <a:endParaRPr lang="ja-JP" altLang="en-US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6482412" y="4806867"/>
            <a:ext cx="3063029" cy="272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活動登録から更新可能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5961711" y="4806867"/>
            <a:ext cx="388745" cy="272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５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718162" y="2841027"/>
            <a:ext cx="29925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案件の主な機能</a:t>
            </a: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3" y="2009315"/>
            <a:ext cx="629738" cy="629738"/>
          </a:xfrm>
          <a:prstGeom prst="rect">
            <a:avLst/>
          </a:prstGeom>
        </p:spPr>
      </p:pic>
      <p:sp>
        <p:nvSpPr>
          <p:cNvPr id="44" name="正方形/長方形 43"/>
          <p:cNvSpPr/>
          <p:nvPr/>
        </p:nvSpPr>
        <p:spPr>
          <a:xfrm>
            <a:off x="432110" y="909899"/>
            <a:ext cx="108234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noProof="0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案件とは？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45" name="直線コネクタ 44"/>
          <p:cNvCxnSpPr/>
          <p:nvPr/>
        </p:nvCxnSpPr>
        <p:spPr>
          <a:xfrm>
            <a:off x="500711" y="1158229"/>
            <a:ext cx="891861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520184" y="1247781"/>
            <a:ext cx="91664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営業活動に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おける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案件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情報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を管理する機能です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070574" y="1988980"/>
            <a:ext cx="8343937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１．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案件情報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を一元管理することができます！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２．案件に紐づく情報へ簡単にアクセスすることができます！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３．営業担当者が活動登録した情報を自動で反映します！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413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4" t="3108" b="37980"/>
          <a:stretch/>
        </p:blipFill>
        <p:spPr>
          <a:xfrm>
            <a:off x="4434298" y="2309771"/>
            <a:ext cx="4814173" cy="3498331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</p:pic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4"/>
          <a:srcRect l="27585" t="43150" r="44904" b="49705"/>
          <a:stretch/>
        </p:blipFill>
        <p:spPr>
          <a:xfrm>
            <a:off x="561271" y="2322751"/>
            <a:ext cx="756745" cy="19969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26" name="テキスト ボックス 25"/>
          <p:cNvSpPr txBox="1"/>
          <p:nvPr/>
        </p:nvSpPr>
        <p:spPr>
          <a:xfrm>
            <a:off x="4434298" y="1824030"/>
            <a:ext cx="3190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２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検索条件を入力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検索したい案件の条件を入力してください。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00711" y="1824030"/>
            <a:ext cx="3309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顧客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検索ボタン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押す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メニューの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顧客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の右側にある　　をクリックして、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を押下してください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4"/>
          <a:srcRect l="23259" t="35667" r="73164" b="57987"/>
          <a:stretch/>
        </p:blipFill>
        <p:spPr>
          <a:xfrm>
            <a:off x="2495357" y="2075628"/>
            <a:ext cx="137070" cy="24712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4" name="テキスト ボックス 13"/>
          <p:cNvSpPr txBox="1"/>
          <p:nvPr/>
        </p:nvSpPr>
        <p:spPr>
          <a:xfrm>
            <a:off x="4434298" y="5921908"/>
            <a:ext cx="2694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ステップ３：検索ボタンを押す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を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クリック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してください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顧客検索の操作方法</a:t>
            </a:r>
            <a:endParaRPr kumimoji="1" lang="ja-JP" altLang="en-US" sz="2000" dirty="0"/>
          </a:p>
        </p:txBody>
      </p:sp>
      <p:sp>
        <p:nvSpPr>
          <p:cNvPr id="20" name="正方形/長方形 19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8048" y="6151023"/>
            <a:ext cx="796805" cy="272979"/>
          </a:xfrm>
          <a:prstGeom prst="rect">
            <a:avLst/>
          </a:prstGeom>
        </p:spPr>
      </p:pic>
      <p:sp>
        <p:nvSpPr>
          <p:cNvPr id="60" name="正方形/長方形 59"/>
          <p:cNvSpPr/>
          <p:nvPr/>
        </p:nvSpPr>
        <p:spPr bwMode="auto">
          <a:xfrm>
            <a:off x="5384799" y="2694819"/>
            <a:ext cx="3863672" cy="3110662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 bwMode="auto">
          <a:xfrm>
            <a:off x="8154988" y="2330450"/>
            <a:ext cx="474661" cy="147638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863413" y="1261019"/>
            <a:ext cx="77595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顧客の検索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は「顧客検索ボタンを押す」→「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検索条件を入力」→「検索ボタン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押す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」の３ステップ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で完了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365" y="2731407"/>
            <a:ext cx="2537224" cy="2810464"/>
          </a:xfrm>
          <a:prstGeom prst="rect">
            <a:avLst/>
          </a:prstGeom>
          <a:ln>
            <a:solidFill>
              <a:srgbClr val="A6A6A6"/>
            </a:solidFill>
          </a:ln>
        </p:spPr>
      </p:pic>
      <p:sp>
        <p:nvSpPr>
          <p:cNvPr id="29" name="正方形/長方形 28"/>
          <p:cNvSpPr/>
          <p:nvPr/>
        </p:nvSpPr>
        <p:spPr bwMode="auto">
          <a:xfrm>
            <a:off x="1513420" y="4166689"/>
            <a:ext cx="1032930" cy="271340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 bwMode="auto">
          <a:xfrm>
            <a:off x="1327160" y="3887143"/>
            <a:ext cx="170004" cy="241903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178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テキスト ボックス 20"/>
          <p:cNvSpPr txBox="1"/>
          <p:nvPr/>
        </p:nvSpPr>
        <p:spPr>
          <a:xfrm>
            <a:off x="1180214" y="1824030"/>
            <a:ext cx="3901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2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【</a:t>
            </a:r>
            <a:r>
              <a:rPr lang="ja-JP" altLang="en-US" sz="12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顧客検索結果画面</a:t>
            </a:r>
            <a:r>
              <a:rPr lang="en-US" altLang="ja-JP" sz="12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】</a:t>
            </a: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顧客検索結果が表示されます。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顧客検索の操作方法</a:t>
            </a:r>
            <a:endParaRPr kumimoji="1" lang="ja-JP" altLang="en-US" sz="2000" dirty="0"/>
          </a:p>
        </p:txBody>
      </p:sp>
      <p:sp>
        <p:nvSpPr>
          <p:cNvPr id="20" name="正方形/長方形 19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図 18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863413" y="1261019"/>
            <a:ext cx="77595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顧客の検索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は「顧客検索ボタンを押す」→「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検索条件を入力」→「検索ボタン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押す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」の３ステップ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で完了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214" y="2347250"/>
            <a:ext cx="8127972" cy="1981061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</p:pic>
      <p:sp>
        <p:nvSpPr>
          <p:cNvPr id="11" name="二等辺三角形 10"/>
          <p:cNvSpPr/>
          <p:nvPr/>
        </p:nvSpPr>
        <p:spPr bwMode="auto">
          <a:xfrm rot="5400000">
            <a:off x="4721" y="3240772"/>
            <a:ext cx="1428394" cy="194015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192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02" y="2550939"/>
            <a:ext cx="3685992" cy="3571317"/>
          </a:xfrm>
          <a:prstGeom prst="rect">
            <a:avLst/>
          </a:prstGeom>
          <a:ln>
            <a:solidFill>
              <a:srgbClr val="B1AEAE"/>
            </a:solidFill>
          </a:ln>
        </p:spPr>
      </p:pic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/>
              <a:t>顧客</a:t>
            </a:r>
            <a:r>
              <a:rPr kumimoji="1" lang="ja-JP" altLang="en-US" sz="2000" dirty="0" smtClean="0"/>
              <a:t>を検索する</a:t>
            </a:r>
            <a:r>
              <a:rPr kumimoji="1" lang="en-US" altLang="ja-JP" sz="2000" dirty="0" smtClean="0"/>
              <a:t>(</a:t>
            </a:r>
            <a:r>
              <a:rPr kumimoji="1" lang="ja-JP" altLang="en-US" sz="2000" dirty="0" smtClean="0"/>
              <a:t>補足説明</a:t>
            </a:r>
            <a:r>
              <a:rPr lang="en-US" altLang="ja-JP" sz="2000" dirty="0"/>
              <a:t>)</a:t>
            </a:r>
            <a:endParaRPr kumimoji="1" lang="ja-JP" altLang="en-US" sz="20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/>
          <a:srcRect l="4355" t="14908" r="4216" b="13532"/>
          <a:stretch/>
        </p:blipFill>
        <p:spPr>
          <a:xfrm>
            <a:off x="2308599" y="2087677"/>
            <a:ext cx="668102" cy="15936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5"/>
          <a:srcRect l="10349" t="8176" r="63290" b="44221"/>
          <a:stretch/>
        </p:blipFill>
        <p:spPr>
          <a:xfrm>
            <a:off x="5262905" y="2071691"/>
            <a:ext cx="140611" cy="15869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8" name="正方形/長方形 17"/>
          <p:cNvSpPr/>
          <p:nvPr/>
        </p:nvSpPr>
        <p:spPr>
          <a:xfrm>
            <a:off x="8716884" y="438547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4452410" y="5878088"/>
            <a:ext cx="3225303" cy="523220"/>
            <a:chOff x="4350411" y="5772850"/>
            <a:chExt cx="3225303" cy="523220"/>
          </a:xfrm>
        </p:grpSpPr>
        <p:sp>
          <p:nvSpPr>
            <p:cNvPr id="42" name="テキスト ボックス 41"/>
            <p:cNvSpPr txBox="1"/>
            <p:nvPr/>
          </p:nvSpPr>
          <p:spPr>
            <a:xfrm>
              <a:off x="4350411" y="5772850"/>
              <a:ext cx="32253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ja-JP" altLang="en-US" sz="1200" b="1" u="sng" dirty="0" smtClean="0">
                  <a:solidFill>
                    <a:schemeClr val="accent6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ステップ３：設定</a:t>
              </a:r>
              <a:r>
                <a:rPr lang="ja-JP" altLang="en-US" sz="1200" b="1" u="sng" dirty="0">
                  <a:solidFill>
                    <a:schemeClr val="accent6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完了ボタンを押す</a:t>
              </a:r>
              <a:endParaRPr lang="en-US" altLang="ja-JP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pPr>
                <a:spcBef>
                  <a:spcPts val="600"/>
                </a:spcBef>
              </a:pPr>
              <a:r>
                <a:rPr lang="ja-JP" altLang="en-US" sz="11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最後に　　　　　　　を</a:t>
              </a:r>
              <a:r>
                <a:rPr lang="ja-JP" altLang="en-US" sz="11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クリック</a:t>
              </a:r>
              <a:r>
                <a:rPr lang="ja-JP" altLang="en-US" sz="11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してください</a:t>
              </a:r>
              <a:r>
                <a:rPr lang="ja-JP" altLang="en-US" sz="11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。</a:t>
              </a:r>
              <a:endParaRPr lang="en-US" altLang="ja-JP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pic>
          <p:nvPicPr>
            <p:cNvPr id="32" name="図 31"/>
            <p:cNvPicPr>
              <a:picLocks noChangeAspect="1"/>
            </p:cNvPicPr>
            <p:nvPr/>
          </p:nvPicPr>
          <p:blipFill rotWithShape="1">
            <a:blip r:embed="rId6"/>
            <a:srcRect l="50528" t="91436" r="35934" b="4955"/>
            <a:stretch/>
          </p:blipFill>
          <p:spPr>
            <a:xfrm>
              <a:off x="4911708" y="6078354"/>
              <a:ext cx="872961" cy="159687"/>
            </a:xfrm>
            <a:prstGeom prst="rect">
              <a:avLst/>
            </a:prstGeom>
          </p:spPr>
        </p:pic>
      </p:grpSp>
      <p:sp>
        <p:nvSpPr>
          <p:cNvPr id="39" name="テキスト ボックス 38"/>
          <p:cNvSpPr txBox="1"/>
          <p:nvPr/>
        </p:nvSpPr>
        <p:spPr>
          <a:xfrm>
            <a:off x="4452410" y="1793187"/>
            <a:ext cx="48566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ステップ２：項目を変更する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項目一覧の　 をクリックすると項目が表示されます。検索項目に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追加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したい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項目をドラッグ＆ドロップで表示項目一覧に移動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させてください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</a:p>
        </p:txBody>
      </p:sp>
      <p:sp>
        <p:nvSpPr>
          <p:cNvPr id="44" name="正方形/長方形 43"/>
          <p:cNvSpPr/>
          <p:nvPr/>
        </p:nvSpPr>
        <p:spPr bwMode="auto">
          <a:xfrm>
            <a:off x="3690939" y="2765425"/>
            <a:ext cx="444500" cy="147638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0611" y="2603493"/>
            <a:ext cx="4740285" cy="304958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38" name="正方形/長方形 37"/>
          <p:cNvSpPr/>
          <p:nvPr/>
        </p:nvSpPr>
        <p:spPr bwMode="auto">
          <a:xfrm>
            <a:off x="6272213" y="3302000"/>
            <a:ext cx="101600" cy="119063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3" name="正方形/長方形 42"/>
          <p:cNvSpPr/>
          <p:nvPr/>
        </p:nvSpPr>
        <p:spPr bwMode="auto">
          <a:xfrm>
            <a:off x="4622800" y="3317875"/>
            <a:ext cx="1239838" cy="214313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2520" y="3473014"/>
            <a:ext cx="2847693" cy="1793993"/>
          </a:xfrm>
          <a:prstGeom prst="rect">
            <a:avLst/>
          </a:prstGeom>
        </p:spPr>
      </p:pic>
      <p:sp>
        <p:nvSpPr>
          <p:cNvPr id="47" name="正方形/長方形 46"/>
          <p:cNvSpPr/>
          <p:nvPr/>
        </p:nvSpPr>
        <p:spPr bwMode="auto">
          <a:xfrm>
            <a:off x="6278563" y="3736975"/>
            <a:ext cx="1335088" cy="270087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57" name="直線矢印コネクタ 56"/>
          <p:cNvCxnSpPr>
            <a:stCxn id="47" idx="1"/>
            <a:endCxn id="43" idx="3"/>
          </p:cNvCxnSpPr>
          <p:nvPr/>
        </p:nvCxnSpPr>
        <p:spPr bwMode="auto">
          <a:xfrm flipH="1" flipV="1">
            <a:off x="5862638" y="3425032"/>
            <a:ext cx="415925" cy="446987"/>
          </a:xfrm>
          <a:prstGeom prst="straightConnector1">
            <a:avLst/>
          </a:prstGeom>
          <a:solidFill>
            <a:srgbClr val="70C1D2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テキスト ボックス 30"/>
          <p:cNvSpPr txBox="1"/>
          <p:nvPr/>
        </p:nvSpPr>
        <p:spPr>
          <a:xfrm>
            <a:off x="500711" y="1807885"/>
            <a:ext cx="3741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ステップ１：検索項目変更ボタンを押す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顧客検索画面の右上にある　　　　　 をクリックします。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432110" y="909899"/>
            <a:ext cx="902811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補足説明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6" name="直線コネクタ 25"/>
          <p:cNvCxnSpPr/>
          <p:nvPr/>
        </p:nvCxnSpPr>
        <p:spPr>
          <a:xfrm>
            <a:off x="500711" y="1158229"/>
            <a:ext cx="790570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863414" y="1261019"/>
            <a:ext cx="98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検索項目の変更は「検索項目変更ボタンを押す」→「項目を変更する」→「設定完了ボタンを押す」の</a:t>
            </a:r>
            <a:r>
              <a:rPr lang="en-US" altLang="ja-JP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ステップで完了</a:t>
            </a: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0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16622" y="3448250"/>
            <a:ext cx="2448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ja-JP" sz="2400" b="1" noProof="0" dirty="0">
                <a:solidFill>
                  <a:srgbClr val="4472C4"/>
                </a:solidFill>
                <a:latin typeface="メイリオ"/>
                <a:ea typeface="メイリオ"/>
              </a:rPr>
              <a:t>12</a:t>
            </a:r>
            <a:r>
              <a:rPr lang="ja-JP" altLang="en-US" sz="2400" b="1" noProof="0" dirty="0" err="1" smtClean="0">
                <a:solidFill>
                  <a:srgbClr val="4472C4"/>
                </a:solidFill>
                <a:latin typeface="メイリオ"/>
                <a:ea typeface="メイリオ"/>
              </a:rPr>
              <a:t>．</a:t>
            </a:r>
            <a:r>
              <a:rPr lang="ja-JP" altLang="en-US" sz="2400" b="1" dirty="0" smtClean="0">
                <a:solidFill>
                  <a:srgbClr val="4472C4"/>
                </a:solidFill>
                <a:latin typeface="メイリオ"/>
                <a:ea typeface="メイリオ"/>
              </a:rPr>
              <a:t>データ構造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/>
              <a:ea typeface="メイリオ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60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 bwMode="auto">
          <a:xfrm>
            <a:off x="4797652" y="5363688"/>
            <a:ext cx="4105236" cy="11633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000" dirty="0"/>
              <a:t>データ</a:t>
            </a:r>
            <a:r>
              <a:rPr lang="ja-JP" altLang="en-US" sz="2000" dirty="0" smtClean="0"/>
              <a:t>構造</a:t>
            </a:r>
            <a:endParaRPr kumimoji="1" lang="ja-JP" altLang="en-US" sz="20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867432" y="5157178"/>
            <a:ext cx="398671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400" b="1" u="sng" dirty="0" smtClean="0">
                <a:solidFill>
                  <a:srgbClr val="7FA96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留意事項</a:t>
            </a:r>
            <a:endParaRPr lang="en-US" altLang="ja-JP" sz="1400" dirty="0" smtClean="0">
              <a:solidFill>
                <a:srgbClr val="7FA963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．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各シートは紐付いて作成されます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lang="en-US" altLang="ja-JP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２．データはツリー構造になっております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lang="en-US" altLang="ja-JP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．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顧客シート無しで案件シートは作成できません。</a:t>
            </a:r>
            <a:endParaRPr lang="en-US" altLang="ja-JP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４．同様に案件シート無しで活動シートは作成できません。</a:t>
            </a:r>
            <a:endParaRPr lang="en-US" altLang="ja-JP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60" y="5144894"/>
            <a:ext cx="246775" cy="246775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65365" y="856503"/>
            <a:ext cx="2373089" cy="409575"/>
          </a:xfrm>
          <a:prstGeom prst="rect">
            <a:avLst/>
          </a:prstGeom>
          <a:solidFill>
            <a:srgbClr val="988FE2"/>
          </a:solidFill>
          <a:ln w="28575" algn="ctr">
            <a:noFill/>
            <a:miter lim="800000"/>
            <a:headEnd/>
            <a:tailEnd/>
          </a:ln>
          <a:effectLst/>
        </p:spPr>
        <p:txBody>
          <a:bodyPr lIns="91396" tIns="45700" rIns="91396" bIns="45700" anchor="ctr"/>
          <a:lstStyle/>
          <a:p>
            <a:pPr algn="ctr">
              <a:defRPr/>
            </a:pPr>
            <a:r>
              <a:rPr lang="ja-JP" altLang="en-US" sz="1600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顧客</a:t>
            </a:r>
            <a:r>
              <a:rPr lang="en-US" altLang="ja-JP" sz="1600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(1</a:t>
            </a:r>
            <a:r>
              <a:rPr lang="ja-JP" altLang="en-US" sz="1600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階層</a:t>
            </a:r>
            <a:r>
              <a:rPr lang="en-US" altLang="ja-JP" sz="1600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-2</a:t>
            </a:r>
            <a:r>
              <a:rPr lang="ja-JP" altLang="en-US" sz="1600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階層</a:t>
            </a:r>
            <a:r>
              <a:rPr lang="en-US" altLang="ja-JP" sz="1600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)</a:t>
            </a:r>
            <a:endParaRPr lang="ja-JP" altLang="en-US" sz="1600" b="1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198494" y="860174"/>
            <a:ext cx="2719801" cy="409575"/>
          </a:xfrm>
          <a:prstGeom prst="rect">
            <a:avLst/>
          </a:prstGeom>
          <a:solidFill>
            <a:srgbClr val="32BBA1"/>
          </a:solidFill>
          <a:ln w="28575" algn="ctr">
            <a:noFill/>
            <a:miter lim="800000"/>
            <a:headEnd/>
            <a:tailEnd/>
          </a:ln>
          <a:effectLst/>
        </p:spPr>
        <p:txBody>
          <a:bodyPr lIns="91396" tIns="45700" rIns="91396" bIns="45700" anchor="ctr"/>
          <a:lstStyle/>
          <a:p>
            <a:pPr algn="ctr">
              <a:defRPr/>
            </a:pPr>
            <a:r>
              <a:rPr lang="ja-JP" altLang="en-US" sz="1600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案件</a:t>
            </a:r>
            <a:r>
              <a:rPr lang="en-US" altLang="ja-JP" sz="1600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(3</a:t>
            </a:r>
            <a:r>
              <a:rPr lang="ja-JP" altLang="en-US" sz="1600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階層</a:t>
            </a:r>
            <a:r>
              <a:rPr lang="en-US" altLang="ja-JP" sz="1600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)</a:t>
            </a:r>
            <a:endParaRPr lang="ja-JP" altLang="en-US" sz="1600" b="1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279212" y="860174"/>
            <a:ext cx="3081137" cy="409575"/>
          </a:xfrm>
          <a:prstGeom prst="rect">
            <a:avLst/>
          </a:prstGeom>
          <a:solidFill>
            <a:srgbClr val="F2D74A"/>
          </a:solidFill>
          <a:ln w="28575" algn="ctr">
            <a:noFill/>
            <a:miter lim="800000"/>
            <a:headEnd/>
            <a:tailEnd/>
          </a:ln>
          <a:effectLst/>
        </p:spPr>
        <p:txBody>
          <a:bodyPr lIns="91396" tIns="45700" rIns="91396" bIns="45700" anchor="ctr"/>
          <a:lstStyle/>
          <a:p>
            <a:pPr algn="ctr">
              <a:defRPr/>
            </a:pPr>
            <a:r>
              <a:rPr lang="ja-JP" altLang="en-US" sz="1600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活動</a:t>
            </a:r>
            <a:r>
              <a:rPr lang="en-US" altLang="ja-JP" sz="1600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(4</a:t>
            </a:r>
            <a:r>
              <a:rPr lang="ja-JP" altLang="en-US" sz="1600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階層</a:t>
            </a:r>
            <a:r>
              <a:rPr lang="en-US" altLang="ja-JP" sz="1600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)</a:t>
            </a:r>
            <a:endParaRPr lang="ja-JP" altLang="en-US" sz="1600" b="1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10" name="AutoShape 11"/>
          <p:cNvCxnSpPr>
            <a:cxnSpLocks noChangeShapeType="1"/>
          </p:cNvCxnSpPr>
          <p:nvPr/>
        </p:nvCxnSpPr>
        <p:spPr bwMode="auto">
          <a:xfrm>
            <a:off x="2562958" y="2563586"/>
            <a:ext cx="1499632" cy="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</p:spPr>
      </p:cxnSp>
      <p:cxnSp>
        <p:nvCxnSpPr>
          <p:cNvPr id="11" name="AutoShape 12"/>
          <p:cNvCxnSpPr>
            <a:cxnSpLocks noChangeShapeType="1"/>
          </p:cNvCxnSpPr>
          <p:nvPr/>
        </p:nvCxnSpPr>
        <p:spPr bwMode="auto">
          <a:xfrm>
            <a:off x="4481767" y="2528398"/>
            <a:ext cx="2101103" cy="0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stealth" w="lg" len="lg"/>
          </a:ln>
        </p:spPr>
      </p:cxnSp>
      <p:cxnSp>
        <p:nvCxnSpPr>
          <p:cNvPr id="12" name="AutoShape 14"/>
          <p:cNvCxnSpPr>
            <a:cxnSpLocks noChangeShapeType="1"/>
          </p:cNvCxnSpPr>
          <p:nvPr/>
        </p:nvCxnSpPr>
        <p:spPr bwMode="auto">
          <a:xfrm>
            <a:off x="5360544" y="2540275"/>
            <a:ext cx="1222326" cy="984195"/>
          </a:xfrm>
          <a:prstGeom prst="bentConnector3">
            <a:avLst>
              <a:gd name="adj1" fmla="val 128"/>
            </a:avLst>
          </a:prstGeom>
          <a:noFill/>
          <a:ln w="31750">
            <a:solidFill>
              <a:srgbClr val="FF0000"/>
            </a:solidFill>
            <a:miter lim="800000"/>
            <a:headEnd/>
            <a:tailEnd type="stealth" w="lg" len="lg"/>
          </a:ln>
        </p:spPr>
      </p:cxnSp>
      <p:cxnSp>
        <p:nvCxnSpPr>
          <p:cNvPr id="13" name="AutoShape 15"/>
          <p:cNvCxnSpPr>
            <a:cxnSpLocks noChangeShapeType="1"/>
          </p:cNvCxnSpPr>
          <p:nvPr/>
        </p:nvCxnSpPr>
        <p:spPr bwMode="auto">
          <a:xfrm>
            <a:off x="1615222" y="3757143"/>
            <a:ext cx="1" cy="2880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</p:spPr>
      </p:cxnSp>
      <p:sp>
        <p:nvSpPr>
          <p:cNvPr id="14" name="AutoShape 17"/>
          <p:cNvSpPr>
            <a:spLocks noChangeArrowheads="1"/>
          </p:cNvSpPr>
          <p:nvPr/>
        </p:nvSpPr>
        <p:spPr bwMode="auto">
          <a:xfrm>
            <a:off x="7491032" y="2341860"/>
            <a:ext cx="1850613" cy="82723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8575" algn="ctr">
            <a:solidFill>
              <a:schemeClr val="accent2"/>
            </a:solidFill>
            <a:round/>
            <a:headEnd/>
            <a:tailEnd/>
          </a:ln>
        </p:spPr>
        <p:txBody>
          <a:bodyPr wrap="none" lIns="91396" tIns="45700" rIns="91396" bIns="45700" anchor="ctr"/>
          <a:lstStyle/>
          <a:p>
            <a:pPr algn="ctr"/>
            <a:r>
              <a:rPr lang="ja-JP" altLang="en-US" sz="1800" b="1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日々の活動報告</a:t>
            </a:r>
          </a:p>
          <a:p>
            <a:pPr algn="ctr"/>
            <a:r>
              <a:rPr lang="ja-JP" altLang="en-US" sz="1800" b="1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活動ごとに作成</a:t>
            </a:r>
          </a:p>
        </p:txBody>
      </p:sp>
      <p:grpSp>
        <p:nvGrpSpPr>
          <p:cNvPr id="15" name="Group 19"/>
          <p:cNvGrpSpPr>
            <a:grpSpLocks/>
          </p:cNvGrpSpPr>
          <p:nvPr/>
        </p:nvGrpSpPr>
        <p:grpSpPr bwMode="auto">
          <a:xfrm>
            <a:off x="7613453" y="3270998"/>
            <a:ext cx="1631908" cy="1335014"/>
            <a:chOff x="4358" y="1804"/>
            <a:chExt cx="1404" cy="1206"/>
          </a:xfrm>
        </p:grpSpPr>
        <p:sp>
          <p:nvSpPr>
            <p:cNvPr id="16" name="AutoShape 20"/>
            <p:cNvSpPr>
              <a:spLocks noChangeArrowheads="1"/>
            </p:cNvSpPr>
            <p:nvPr/>
          </p:nvSpPr>
          <p:spPr bwMode="auto">
            <a:xfrm>
              <a:off x="4358" y="1804"/>
              <a:ext cx="1081" cy="690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6350">
              <a:solidFill>
                <a:schemeClr val="accent3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/>
            <a:lstStyle/>
            <a:p>
              <a:pPr algn="ctr">
                <a:defRPr/>
              </a:pPr>
              <a:r>
                <a:rPr lang="en-US" altLang="ja-JP" sz="1200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6</a:t>
              </a:r>
              <a:r>
                <a:rPr lang="ja-JP" altLang="en-US" sz="1200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月</a:t>
              </a:r>
              <a:r>
                <a:rPr lang="en-US" altLang="ja-JP" sz="1200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10</a:t>
              </a:r>
              <a:r>
                <a:rPr lang="ja-JP" altLang="en-US" sz="1200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日活動報告</a:t>
              </a:r>
            </a:p>
          </p:txBody>
        </p:sp>
        <p:sp>
          <p:nvSpPr>
            <p:cNvPr id="18" name="AutoShape 21"/>
            <p:cNvSpPr>
              <a:spLocks noChangeArrowheads="1"/>
            </p:cNvSpPr>
            <p:nvPr/>
          </p:nvSpPr>
          <p:spPr bwMode="auto">
            <a:xfrm>
              <a:off x="4466" y="1977"/>
              <a:ext cx="1082" cy="682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6350">
              <a:solidFill>
                <a:schemeClr val="accent3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/>
            <a:lstStyle/>
            <a:p>
              <a:pPr algn="ctr">
                <a:defRPr/>
              </a:pPr>
              <a:r>
                <a:rPr lang="en-US" altLang="ja-JP" sz="1200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6</a:t>
              </a:r>
              <a:r>
                <a:rPr lang="ja-JP" altLang="en-US" sz="1200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月</a:t>
              </a:r>
              <a:r>
                <a:rPr lang="en-US" altLang="ja-JP" sz="1200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13</a:t>
              </a:r>
              <a:r>
                <a:rPr lang="ja-JP" altLang="en-US" sz="1200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日活動報告</a:t>
              </a:r>
            </a:p>
          </p:txBody>
        </p:sp>
        <p:sp>
          <p:nvSpPr>
            <p:cNvPr id="19" name="AutoShape 22"/>
            <p:cNvSpPr>
              <a:spLocks noChangeArrowheads="1"/>
            </p:cNvSpPr>
            <p:nvPr/>
          </p:nvSpPr>
          <p:spPr bwMode="auto">
            <a:xfrm>
              <a:off x="4574" y="2146"/>
              <a:ext cx="1083" cy="690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6350">
              <a:solidFill>
                <a:schemeClr val="accent3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/>
            <a:lstStyle/>
            <a:p>
              <a:pPr algn="ctr">
                <a:defRPr/>
              </a:pPr>
              <a:r>
                <a:rPr lang="en-US" altLang="ja-JP" sz="1200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6</a:t>
              </a:r>
              <a:r>
                <a:rPr lang="ja-JP" altLang="en-US" sz="1200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月</a:t>
              </a:r>
              <a:r>
                <a:rPr lang="en-US" altLang="ja-JP" sz="1200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20</a:t>
              </a:r>
              <a:r>
                <a:rPr lang="ja-JP" altLang="en-US" sz="1200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日活動報告</a:t>
              </a:r>
            </a:p>
          </p:txBody>
        </p:sp>
        <p:sp>
          <p:nvSpPr>
            <p:cNvPr id="20" name="AutoShape 23"/>
            <p:cNvSpPr>
              <a:spLocks noChangeArrowheads="1"/>
            </p:cNvSpPr>
            <p:nvPr/>
          </p:nvSpPr>
          <p:spPr bwMode="auto">
            <a:xfrm>
              <a:off x="4681" y="2320"/>
              <a:ext cx="1081" cy="690"/>
            </a:xfrm>
            <a:prstGeom prst="foldedCorner">
              <a:avLst>
                <a:gd name="adj" fmla="val 12500"/>
              </a:avLst>
            </a:prstGeom>
            <a:solidFill>
              <a:srgbClr val="FFFFFF"/>
            </a:solidFill>
            <a:ln w="6350">
              <a:solidFill>
                <a:schemeClr val="accent3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/>
            <a:lstStyle/>
            <a:p>
              <a:pPr algn="ctr">
                <a:defRPr/>
              </a:pPr>
              <a:r>
                <a:rPr lang="en-US" altLang="ja-JP" sz="1200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6</a:t>
              </a:r>
              <a:r>
                <a:rPr lang="ja-JP" altLang="en-US" sz="1200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月</a:t>
              </a:r>
              <a:r>
                <a:rPr lang="en-US" altLang="ja-JP" sz="1200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28</a:t>
              </a:r>
              <a:r>
                <a:rPr lang="ja-JP" altLang="en-US" sz="1200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日活動報告</a:t>
              </a:r>
            </a:p>
          </p:txBody>
        </p:sp>
      </p:grpSp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479440" y="5004310"/>
            <a:ext cx="2336759" cy="428625"/>
          </a:xfrm>
          <a:prstGeom prst="rect">
            <a:avLst/>
          </a:prstGeom>
          <a:solidFill>
            <a:schemeClr val="accent3"/>
          </a:solidFill>
          <a:ln w="28575" algn="ctr">
            <a:noFill/>
            <a:miter lim="800000"/>
            <a:headEnd/>
            <a:tailEnd/>
          </a:ln>
          <a:effectLst/>
        </p:spPr>
        <p:txBody>
          <a:bodyPr lIns="91396" tIns="45700" rIns="91396" bIns="45700" anchor="ctr"/>
          <a:lstStyle/>
          <a:p>
            <a:pPr algn="ctr">
              <a:defRPr/>
            </a:pPr>
            <a:r>
              <a:rPr lang="ja-JP" altLang="en-US" sz="1600" b="1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名刺</a:t>
            </a:r>
            <a:endParaRPr lang="ja-JP" altLang="en-US" sz="1600" b="1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2" name="Rectangle 27"/>
          <p:cNvSpPr>
            <a:spLocks noChangeArrowheads="1"/>
          </p:cNvSpPr>
          <p:nvPr/>
        </p:nvSpPr>
        <p:spPr bwMode="auto">
          <a:xfrm>
            <a:off x="3216044" y="1265520"/>
            <a:ext cx="2683333" cy="718839"/>
          </a:xfrm>
          <a:prstGeom prst="rect">
            <a:avLst/>
          </a:prstGeom>
          <a:solidFill>
            <a:schemeClr val="bg1"/>
          </a:solidFill>
          <a:ln w="38100">
            <a:solidFill>
              <a:srgbClr val="32BBA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Font typeface="Wingdings" pitchFamily="2" charset="2"/>
              <a:buNone/>
              <a:defRPr/>
            </a:pPr>
            <a:endParaRPr lang="en-US" altLang="ja-JP" sz="600" dirty="0" smtClean="0">
              <a:solidFill>
                <a:srgbClr val="333333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algn="ct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ja-JP" altLang="en-US" sz="1200" dirty="0" smtClean="0">
                <a:solidFill>
                  <a:srgbClr val="33333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案件</a:t>
            </a:r>
            <a:r>
              <a:rPr lang="ja-JP" altLang="en-US" sz="1200" dirty="0">
                <a:solidFill>
                  <a:srgbClr val="33333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の</a:t>
            </a:r>
            <a:r>
              <a:rPr lang="ja-JP" altLang="en-US" sz="1200" dirty="0" smtClean="0">
                <a:solidFill>
                  <a:srgbClr val="33333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状態を管理するシートです。</a:t>
            </a:r>
            <a:endParaRPr lang="en-US" altLang="ja-JP" sz="1200" dirty="0" smtClean="0">
              <a:solidFill>
                <a:srgbClr val="333333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algn="ct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ja-JP" altLang="en-US" sz="1200" dirty="0" smtClean="0">
                <a:solidFill>
                  <a:srgbClr val="33333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顧客シート傘下に作成されます。</a:t>
            </a:r>
            <a:endParaRPr lang="ja-JP" altLang="en-US" sz="1200" dirty="0">
              <a:solidFill>
                <a:srgbClr val="333333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3" name="Rectangle 28"/>
          <p:cNvSpPr>
            <a:spLocks noChangeArrowheads="1"/>
          </p:cNvSpPr>
          <p:nvPr/>
        </p:nvSpPr>
        <p:spPr bwMode="auto">
          <a:xfrm>
            <a:off x="479440" y="1275895"/>
            <a:ext cx="2336759" cy="708464"/>
          </a:xfrm>
          <a:prstGeom prst="rect">
            <a:avLst/>
          </a:prstGeom>
          <a:solidFill>
            <a:schemeClr val="bg1"/>
          </a:solidFill>
          <a:ln w="38100">
            <a:solidFill>
              <a:srgbClr val="988FE2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ja-JP" altLang="en-US" sz="1200" dirty="0">
                <a:solidFill>
                  <a:srgbClr val="33333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顧客の基本</a:t>
            </a:r>
            <a:r>
              <a:rPr lang="ja-JP" altLang="en-US" sz="1200" dirty="0" smtClean="0">
                <a:solidFill>
                  <a:srgbClr val="33333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情報</a:t>
            </a:r>
            <a:endParaRPr lang="en-US" altLang="ja-JP" sz="1200" dirty="0" smtClean="0">
              <a:solidFill>
                <a:srgbClr val="333333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algn="ct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ja-JP" altLang="en-US" sz="1200" dirty="0" smtClean="0">
                <a:solidFill>
                  <a:srgbClr val="33333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（</a:t>
            </a:r>
            <a:r>
              <a:rPr lang="ja-JP" altLang="en-US" sz="1200" dirty="0">
                <a:solidFill>
                  <a:srgbClr val="33333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住所、</a:t>
            </a:r>
            <a:r>
              <a:rPr lang="ja-JP" altLang="en-US" sz="1200" dirty="0" smtClean="0">
                <a:solidFill>
                  <a:srgbClr val="33333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電話番号</a:t>
            </a:r>
            <a:r>
              <a:rPr lang="ja-JP" altLang="en-US" sz="1200" dirty="0">
                <a:solidFill>
                  <a:srgbClr val="33333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等</a:t>
            </a:r>
            <a:r>
              <a:rPr lang="ja-JP" altLang="en-US" sz="1200" dirty="0" smtClean="0">
                <a:solidFill>
                  <a:srgbClr val="33333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）</a:t>
            </a:r>
            <a:endParaRPr lang="en-US" altLang="ja-JP" sz="1200" dirty="0" smtClean="0">
              <a:solidFill>
                <a:srgbClr val="333333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algn="ct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ja-JP" altLang="en-US" sz="1200" dirty="0" smtClean="0">
                <a:solidFill>
                  <a:srgbClr val="33333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管理するシート</a:t>
            </a:r>
            <a:r>
              <a:rPr lang="ja-JP" altLang="en-US" sz="1200" dirty="0">
                <a:solidFill>
                  <a:srgbClr val="33333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です。</a:t>
            </a:r>
            <a:endParaRPr lang="ja-JP" altLang="en-US" sz="1200" b="1" dirty="0">
              <a:solidFill>
                <a:srgbClr val="333333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4" name="Rectangle 29"/>
          <p:cNvSpPr>
            <a:spLocks noChangeArrowheads="1"/>
          </p:cNvSpPr>
          <p:nvPr/>
        </p:nvSpPr>
        <p:spPr bwMode="auto">
          <a:xfrm>
            <a:off x="6295269" y="1270644"/>
            <a:ext cx="3046376" cy="715418"/>
          </a:xfrm>
          <a:prstGeom prst="rect">
            <a:avLst/>
          </a:prstGeom>
          <a:solidFill>
            <a:schemeClr val="bg1"/>
          </a:solidFill>
          <a:ln w="38100">
            <a:solidFill>
              <a:srgbClr val="F2D74A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ja-JP" altLang="en-US" sz="1200" dirty="0" smtClean="0">
                <a:solidFill>
                  <a:srgbClr val="33333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日々の活動</a:t>
            </a:r>
            <a:r>
              <a:rPr lang="ja-JP" altLang="en-US" sz="1200" dirty="0">
                <a:solidFill>
                  <a:srgbClr val="33333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報告を入力するシートです</a:t>
            </a:r>
            <a:r>
              <a:rPr lang="ja-JP" altLang="en-US" sz="1200" dirty="0" smtClean="0">
                <a:solidFill>
                  <a:srgbClr val="33333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。</a:t>
            </a:r>
            <a:endParaRPr lang="en-US" altLang="ja-JP" sz="1200" dirty="0" smtClean="0">
              <a:solidFill>
                <a:srgbClr val="333333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algn="ct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ja-JP" altLang="en-US" sz="1200" dirty="0" smtClean="0">
                <a:solidFill>
                  <a:srgbClr val="33333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活動の履歴を管理するシートになります。</a:t>
            </a:r>
            <a:endParaRPr lang="ja-JP" altLang="en-US" sz="1200" dirty="0">
              <a:solidFill>
                <a:srgbClr val="333333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algn="ct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ja-JP" altLang="en-US" sz="1200" dirty="0" smtClean="0">
                <a:solidFill>
                  <a:srgbClr val="33333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案件シート傘下に作成されます。</a:t>
            </a:r>
            <a:endParaRPr lang="ja-JP" altLang="en-US" sz="1200" b="1" dirty="0">
              <a:solidFill>
                <a:srgbClr val="333333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5" name="Rectangle 30"/>
          <p:cNvSpPr>
            <a:spLocks noChangeArrowheads="1"/>
          </p:cNvSpPr>
          <p:nvPr/>
        </p:nvSpPr>
        <p:spPr bwMode="auto">
          <a:xfrm>
            <a:off x="499452" y="5432935"/>
            <a:ext cx="2298517" cy="94588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ja-JP" altLang="en-US" sz="1200" dirty="0">
                <a:solidFill>
                  <a:srgbClr val="33333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顧客の名刺</a:t>
            </a:r>
            <a:r>
              <a:rPr lang="ja-JP" altLang="en-US" sz="1200" dirty="0" smtClean="0">
                <a:solidFill>
                  <a:srgbClr val="33333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情報を</a:t>
            </a:r>
            <a:endParaRPr lang="en-US" altLang="ja-JP" sz="1200" dirty="0" smtClean="0">
              <a:solidFill>
                <a:srgbClr val="333333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algn="ct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ja-JP" altLang="en-US" sz="1200" dirty="0" smtClean="0">
                <a:solidFill>
                  <a:srgbClr val="33333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管理するシートです。</a:t>
            </a:r>
            <a:endParaRPr lang="en-US" altLang="ja-JP" sz="1200" dirty="0" smtClean="0">
              <a:solidFill>
                <a:srgbClr val="333333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algn="ct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ja-JP" altLang="en-US" sz="1200" dirty="0" smtClean="0">
                <a:solidFill>
                  <a:srgbClr val="33333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顧客シート傘下に</a:t>
            </a:r>
            <a:endParaRPr lang="en-US" altLang="ja-JP" sz="1200" dirty="0" smtClean="0">
              <a:solidFill>
                <a:srgbClr val="333333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algn="ct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ja-JP" altLang="en-US" sz="1200" dirty="0" smtClean="0">
                <a:solidFill>
                  <a:srgbClr val="33333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作成されます。</a:t>
            </a:r>
            <a:endParaRPr lang="ja-JP" altLang="en-US" sz="1200" dirty="0">
              <a:solidFill>
                <a:srgbClr val="333333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6" name="AutoShape 14"/>
          <p:cNvCxnSpPr>
            <a:cxnSpLocks noChangeShapeType="1"/>
          </p:cNvCxnSpPr>
          <p:nvPr/>
        </p:nvCxnSpPr>
        <p:spPr bwMode="auto">
          <a:xfrm rot="16200000" flipH="1">
            <a:off x="2787604" y="3107801"/>
            <a:ext cx="1850964" cy="777779"/>
          </a:xfrm>
          <a:prstGeom prst="bentConnector2">
            <a:avLst/>
          </a:prstGeom>
          <a:noFill/>
          <a:ln w="31750">
            <a:solidFill>
              <a:srgbClr val="FF0000"/>
            </a:solidFill>
            <a:miter lim="800000"/>
            <a:headEnd/>
            <a:tailEnd type="stealth" w="lg" len="lg"/>
          </a:ln>
        </p:spPr>
      </p:cxnSp>
      <p:cxnSp>
        <p:nvCxnSpPr>
          <p:cNvPr id="29" name="AutoShape 12"/>
          <p:cNvCxnSpPr>
            <a:cxnSpLocks noChangeShapeType="1"/>
          </p:cNvCxnSpPr>
          <p:nvPr/>
        </p:nvCxnSpPr>
        <p:spPr bwMode="auto">
          <a:xfrm>
            <a:off x="4491748" y="4451052"/>
            <a:ext cx="2109810" cy="2294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stealth" w="lg" len="lg"/>
          </a:ln>
        </p:spPr>
      </p:cxnSp>
      <p:sp>
        <p:nvSpPr>
          <p:cNvPr id="30" name="正方形/長方形 29"/>
          <p:cNvSpPr/>
          <p:nvPr/>
        </p:nvSpPr>
        <p:spPr>
          <a:xfrm>
            <a:off x="773371" y="2191140"/>
            <a:ext cx="1691073" cy="1459018"/>
          </a:xfrm>
          <a:prstGeom prst="rect">
            <a:avLst/>
          </a:prstGeom>
          <a:noFill/>
          <a:ln w="38100">
            <a:solidFill>
              <a:srgbClr val="988FE2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84406" tIns="42203" rIns="84406" bIns="422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800" dirty="0" smtClean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31" name="カギ線コネクタ 13"/>
          <p:cNvCxnSpPr/>
          <p:nvPr/>
        </p:nvCxnSpPr>
        <p:spPr bwMode="auto">
          <a:xfrm rot="16200000" flipH="1">
            <a:off x="1325525" y="2926789"/>
            <a:ext cx="283607" cy="457201"/>
          </a:xfrm>
          <a:prstGeom prst="bentConnector2">
            <a:avLst/>
          </a:prstGeom>
          <a:noFill/>
          <a:ln w="31750">
            <a:solidFill>
              <a:srgbClr val="FF0000"/>
            </a:solidFill>
            <a:miter lim="800000"/>
            <a:headEnd/>
            <a:tailEnd type="none" w="lg" len="lg"/>
          </a:ln>
        </p:spPr>
      </p:cxnSp>
      <p:sp>
        <p:nvSpPr>
          <p:cNvPr id="32" name="テキスト ボックス 31"/>
          <p:cNvSpPr txBox="1"/>
          <p:nvPr/>
        </p:nvSpPr>
        <p:spPr>
          <a:xfrm>
            <a:off x="680370" y="2269336"/>
            <a:ext cx="10536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9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法人</a:t>
            </a:r>
            <a:r>
              <a:rPr lang="en-US" altLang="ja-JP" sz="9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/</a:t>
            </a:r>
            <a:r>
              <a:rPr lang="ja-JP" altLang="en-US" sz="9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個人</a:t>
            </a:r>
            <a:endParaRPr kumimoji="1" lang="ja-JP" altLang="en-US" sz="9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476460" y="2881978"/>
            <a:ext cx="9500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9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事業所</a:t>
            </a:r>
            <a:r>
              <a:rPr kumimoji="1" lang="en-US" altLang="ja-JP" sz="9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/</a:t>
            </a:r>
            <a:r>
              <a:rPr lang="ja-JP" altLang="en-US" sz="9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販売店</a:t>
            </a:r>
            <a:endParaRPr kumimoji="1" lang="ja-JP" altLang="en-US" sz="9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163" y="2486887"/>
            <a:ext cx="445707" cy="452896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416" y="3071755"/>
            <a:ext cx="445707" cy="452896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215" y="2290586"/>
            <a:ext cx="571580" cy="571580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3081" y="4174088"/>
            <a:ext cx="571580" cy="571580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3344" y="2290586"/>
            <a:ext cx="504895" cy="571580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3344" y="3238680"/>
            <a:ext cx="504895" cy="571580"/>
          </a:xfrm>
          <a:prstGeom prst="rect">
            <a:avLst/>
          </a:prstGeom>
        </p:spPr>
      </p:pic>
      <p:pic>
        <p:nvPicPr>
          <p:cNvPr id="40" name="図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3344" y="4165262"/>
            <a:ext cx="504895" cy="571580"/>
          </a:xfrm>
          <a:prstGeom prst="rect">
            <a:avLst/>
          </a:prstGeom>
        </p:spPr>
      </p:pic>
      <p:pic>
        <p:nvPicPr>
          <p:cNvPr id="41" name="図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674" y="4234920"/>
            <a:ext cx="627254" cy="49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9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16622" y="3448250"/>
            <a:ext cx="1832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ja-JP" sz="2400" b="1" noProof="0" dirty="0">
                <a:solidFill>
                  <a:srgbClr val="4472C4"/>
                </a:solidFill>
                <a:latin typeface="メイリオ"/>
                <a:ea typeface="メイリオ"/>
              </a:rPr>
              <a:t>13</a:t>
            </a:r>
            <a:r>
              <a:rPr lang="ja-JP" altLang="en-US" sz="2400" b="1" noProof="0" dirty="0" err="1" smtClean="0">
                <a:solidFill>
                  <a:srgbClr val="4472C4"/>
                </a:solidFill>
                <a:latin typeface="メイリオ"/>
                <a:ea typeface="メイリオ"/>
              </a:rPr>
              <a:t>．</a:t>
            </a:r>
            <a:r>
              <a:rPr lang="ja-JP" altLang="en-US" sz="2400" b="1" dirty="0">
                <a:solidFill>
                  <a:srgbClr val="4472C4"/>
                </a:solidFill>
                <a:latin typeface="メイリオ"/>
                <a:ea typeface="メイリオ"/>
              </a:rPr>
              <a:t>その他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/>
              <a:ea typeface="メイリオ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16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000" dirty="0"/>
              <a:t>メール送信設定</a:t>
            </a:r>
            <a:r>
              <a:rPr lang="en-US" altLang="ja-JP" sz="2000" dirty="0"/>
              <a:t>/</a:t>
            </a:r>
            <a:r>
              <a:rPr lang="ja-JP" altLang="en-US" sz="2000" dirty="0"/>
              <a:t>タイムラインお知らせ設定</a:t>
            </a:r>
            <a:endParaRPr kumimoji="1" lang="ja-JP" altLang="en-US" sz="2000" dirty="0"/>
          </a:p>
        </p:txBody>
      </p:sp>
      <p:grpSp>
        <p:nvGrpSpPr>
          <p:cNvPr id="19" name="グループ化 18"/>
          <p:cNvGrpSpPr/>
          <p:nvPr/>
        </p:nvGrpSpPr>
        <p:grpSpPr>
          <a:xfrm>
            <a:off x="465365" y="1600311"/>
            <a:ext cx="2735035" cy="307777"/>
            <a:chOff x="104299" y="835750"/>
            <a:chExt cx="6561972" cy="307777"/>
          </a:xfrm>
        </p:grpSpPr>
        <p:sp>
          <p:nvSpPr>
            <p:cNvPr id="20" name="正方形/長方形 19"/>
            <p:cNvSpPr/>
            <p:nvPr/>
          </p:nvSpPr>
          <p:spPr>
            <a:xfrm>
              <a:off x="104299" y="835750"/>
              <a:ext cx="518129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400" b="1" dirty="0" smtClean="0">
                  <a:solidFill>
                    <a:schemeClr val="accent6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どんな利便性があるの？</a:t>
              </a:r>
              <a:endParaRPr lang="ja-JP" altLang="en-US" sz="1400" b="1" dirty="0">
                <a:solidFill>
                  <a:schemeClr val="accent6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21" name="直線コネクタ 20"/>
            <p:cNvCxnSpPr/>
            <p:nvPr/>
          </p:nvCxnSpPr>
          <p:spPr>
            <a:xfrm>
              <a:off x="197514" y="1115698"/>
              <a:ext cx="6468757" cy="0"/>
            </a:xfrm>
            <a:prstGeom prst="line">
              <a:avLst/>
            </a:prstGeom>
            <a:ln w="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テキスト ボックス 21"/>
          <p:cNvSpPr txBox="1"/>
          <p:nvPr/>
        </p:nvSpPr>
        <p:spPr>
          <a:xfrm>
            <a:off x="1070574" y="2066221"/>
            <a:ext cx="83439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１．</a:t>
            </a:r>
            <a:r>
              <a:rPr lang="en-US" altLang="ja-JP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eSM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を開くことができない状態でも、メールからリアルタイム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情報を把握することができます！</a:t>
            </a:r>
            <a:endParaRPr lang="en-US" altLang="ja-JP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２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．重要な情報のみを通知するように設定できます！</a:t>
            </a:r>
            <a:endParaRPr lang="ja-JP" altLang="en-US" sz="1100" dirty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3" y="2009315"/>
            <a:ext cx="629738" cy="629738"/>
          </a:xfrm>
          <a:prstGeom prst="rect">
            <a:avLst/>
          </a:prstGeom>
        </p:spPr>
      </p:pic>
      <p:sp>
        <p:nvSpPr>
          <p:cNvPr id="41" name="テキスト ボックス 40"/>
          <p:cNvSpPr txBox="1"/>
          <p:nvPr/>
        </p:nvSpPr>
        <p:spPr>
          <a:xfrm>
            <a:off x="1852308" y="2845163"/>
            <a:ext cx="30176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お知らせメール内容画面</a:t>
            </a: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65365" y="1206223"/>
            <a:ext cx="57548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自分宛てのタイムラインが投稿された際にメールで通知される機能です</a:t>
            </a:r>
            <a:endParaRPr lang="en-US" altLang="ja-JP" sz="1100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32110" y="909899"/>
            <a:ext cx="4241867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ja-JP" altLang="en-US" sz="1400" b="1" dirty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メール送信設定</a:t>
            </a:r>
            <a:r>
              <a:rPr lang="en-US" altLang="ja-JP" sz="1400" b="1" dirty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/</a:t>
            </a:r>
            <a:r>
              <a:rPr lang="ja-JP" altLang="en-US" sz="1400" b="1" dirty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タイムラインお知らせ設定と</a:t>
            </a:r>
            <a:r>
              <a:rPr lang="ja-JP" altLang="en-US" sz="1400" b="1" noProof="0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は？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>
            <a:off x="500711" y="1158229"/>
            <a:ext cx="4173266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グループ化 5"/>
          <p:cNvGrpSpPr/>
          <p:nvPr/>
        </p:nvGrpSpPr>
        <p:grpSpPr>
          <a:xfrm>
            <a:off x="2002509" y="3124821"/>
            <a:ext cx="5874857" cy="3237166"/>
            <a:chOff x="2002509" y="3124821"/>
            <a:chExt cx="5874857" cy="3237166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02509" y="3124821"/>
              <a:ext cx="5874857" cy="323716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" name="正方形/長方形 3"/>
            <p:cNvSpPr/>
            <p:nvPr/>
          </p:nvSpPr>
          <p:spPr bwMode="auto">
            <a:xfrm>
              <a:off x="2400300" y="3172440"/>
              <a:ext cx="615950" cy="20544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" name="正方形/長方形 2"/>
            <p:cNvSpPr/>
            <p:nvPr/>
          </p:nvSpPr>
          <p:spPr bwMode="auto">
            <a:xfrm>
              <a:off x="2190750" y="3124821"/>
              <a:ext cx="1035050" cy="3302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kumimoji="1" lang="ja-JP" altLang="en-US" sz="11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rPr>
                <a:t>上司 三郎</a:t>
              </a:r>
            </a:p>
          </p:txBody>
        </p:sp>
        <p:sp>
          <p:nvSpPr>
            <p:cNvPr id="5" name="正方形/長方形 4"/>
            <p:cNvSpPr/>
            <p:nvPr/>
          </p:nvSpPr>
          <p:spPr bwMode="auto">
            <a:xfrm>
              <a:off x="2708275" y="3862435"/>
              <a:ext cx="409575" cy="10631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7" name="正方形/長方形 16"/>
            <p:cNvSpPr/>
            <p:nvPr/>
          </p:nvSpPr>
          <p:spPr bwMode="auto">
            <a:xfrm>
              <a:off x="2397125" y="3763553"/>
              <a:ext cx="1035050" cy="3302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r>
                <a:rPr lang="ja-JP" altLang="en-US" sz="700" dirty="0">
                  <a:latin typeface="Arial" charset="0"/>
                  <a:ea typeface="メイリオ" pitchFamily="50" charset="-128"/>
                  <a:cs typeface="メイリオ" pitchFamily="50" charset="-128"/>
                </a:rPr>
                <a:t>営業</a:t>
              </a:r>
              <a:r>
                <a:rPr lang="ja-JP" altLang="en-US" sz="700" dirty="0" smtClean="0">
                  <a:latin typeface="Arial" charset="0"/>
                  <a:ea typeface="メイリオ" pitchFamily="50" charset="-128"/>
                  <a:cs typeface="メイリオ" pitchFamily="50" charset="-128"/>
                </a:rPr>
                <a:t> 二郎</a:t>
              </a:r>
              <a:endParaRPr kumimoji="1" lang="ja-JP" alt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548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図 34"/>
          <p:cNvPicPr>
            <a:picLocks noChangeAspect="1"/>
          </p:cNvPicPr>
          <p:nvPr/>
        </p:nvPicPr>
        <p:blipFill rotWithShape="1">
          <a:blip r:embed="rId3"/>
          <a:srcRect b="50647"/>
          <a:stretch/>
        </p:blipFill>
        <p:spPr>
          <a:xfrm>
            <a:off x="615335" y="2674090"/>
            <a:ext cx="3631812" cy="1461878"/>
          </a:xfrm>
          <a:prstGeom prst="rect">
            <a:avLst/>
          </a:prstGeom>
          <a:ln>
            <a:solidFill>
              <a:srgbClr val="B1AEAE"/>
            </a:solidFill>
          </a:ln>
        </p:spPr>
      </p:pic>
      <p:sp>
        <p:nvSpPr>
          <p:cNvPr id="21" name="テキスト ボックス 20"/>
          <p:cNvSpPr txBox="1"/>
          <p:nvPr/>
        </p:nvSpPr>
        <p:spPr>
          <a:xfrm>
            <a:off x="492434" y="1821938"/>
            <a:ext cx="5019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ステップ１：メッセージ関連設定を開く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画面右上の個人メニューの個人設定画面から　　　　　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を選択してください。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メール</a:t>
            </a:r>
            <a:r>
              <a:rPr lang="ja-JP" altLang="en-US" sz="2000" dirty="0"/>
              <a:t>送信設定</a:t>
            </a:r>
            <a:r>
              <a:rPr lang="en-US" altLang="ja-JP" sz="2000" dirty="0"/>
              <a:t>/</a:t>
            </a:r>
            <a:r>
              <a:rPr lang="ja-JP" altLang="en-US" sz="2000" dirty="0"/>
              <a:t>タイムラインお知らせ</a:t>
            </a:r>
            <a:r>
              <a:rPr lang="ja-JP" altLang="en-US" sz="2000" dirty="0" smtClean="0"/>
              <a:t>設定</a:t>
            </a:r>
            <a:endParaRPr kumimoji="1" lang="ja-JP" altLang="en-US" sz="2000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465365" y="4232439"/>
            <a:ext cx="4379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ステップ２：設定画面へ遷移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タイムラインお知らせメールの　　　  をクリックしてください。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8716884" y="438547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0" name="正方形/長方形 59"/>
          <p:cNvSpPr/>
          <p:nvPr/>
        </p:nvSpPr>
        <p:spPr bwMode="auto">
          <a:xfrm>
            <a:off x="2281768" y="3147262"/>
            <a:ext cx="781050" cy="956955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 bwMode="auto">
          <a:xfrm>
            <a:off x="3660347" y="2893483"/>
            <a:ext cx="338036" cy="122767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995140" y="1823895"/>
            <a:ext cx="4152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ステップ３：受信設定を行う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受信したい内容や通知先のメールアドレスを設定してください。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55" y="2363354"/>
            <a:ext cx="739926" cy="1868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5"/>
          <a:srcRect l="11172" t="19663" r="4469" b="3734"/>
          <a:stretch/>
        </p:blipFill>
        <p:spPr>
          <a:xfrm>
            <a:off x="5007721" y="2533552"/>
            <a:ext cx="3950198" cy="304970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9" name="正方形/長方形 28"/>
          <p:cNvSpPr/>
          <p:nvPr/>
        </p:nvSpPr>
        <p:spPr bwMode="auto">
          <a:xfrm>
            <a:off x="5007721" y="2766774"/>
            <a:ext cx="3950198" cy="2509239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 bwMode="auto">
          <a:xfrm>
            <a:off x="6714066" y="5340350"/>
            <a:ext cx="531283" cy="167217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6"/>
          <a:srcRect t="1" b="1455"/>
          <a:stretch/>
        </p:blipFill>
        <p:spPr>
          <a:xfrm>
            <a:off x="5566689" y="6038850"/>
            <a:ext cx="752517" cy="19459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7"/>
          <a:srcRect b="3946"/>
          <a:stretch/>
        </p:blipFill>
        <p:spPr>
          <a:xfrm>
            <a:off x="617643" y="4774620"/>
            <a:ext cx="3629504" cy="176451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7" name="正方形/長方形 26"/>
          <p:cNvSpPr/>
          <p:nvPr/>
        </p:nvSpPr>
        <p:spPr bwMode="auto">
          <a:xfrm>
            <a:off x="1386416" y="6308461"/>
            <a:ext cx="309033" cy="155505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3500" y="4494049"/>
            <a:ext cx="458846" cy="232060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5007721" y="5769690"/>
            <a:ext cx="4152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</a:t>
            </a:r>
            <a:r>
              <a:rPr kumimoji="1" lang="en-US" altLang="ja-JP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4</a:t>
            </a: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設定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をクリック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最後に　　　　　　をクリックしてください。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2" name="直線コネクタ 31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>
            <a:off x="863415" y="1261019"/>
            <a:ext cx="95110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メール送信設定は「メッセージ関連設定を開く」→「設定画面へ遷移」→「受信設定を行う」→「設定をクリック」の手順で実施</a:t>
            </a:r>
            <a:endParaRPr lang="en-US" altLang="ja-JP" sz="1100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7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55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5365" y="379519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案件・画面構成</a:t>
            </a:r>
            <a:endParaRPr kumimoji="1" lang="ja-JP" altLang="en-US" sz="2000" dirty="0"/>
          </a:p>
        </p:txBody>
      </p:sp>
      <p:sp>
        <p:nvSpPr>
          <p:cNvPr id="44" name="正方形/長方形 43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noProof="0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案件・画面構成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45" name="直線コネクタ 44"/>
          <p:cNvCxnSpPr/>
          <p:nvPr/>
        </p:nvCxnSpPr>
        <p:spPr>
          <a:xfrm>
            <a:off x="500711" y="1158229"/>
            <a:ext cx="1372819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907" y="2017291"/>
            <a:ext cx="6535604" cy="4211306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35" name="テキスト ボックス 34"/>
          <p:cNvSpPr txBox="1"/>
          <p:nvPr/>
        </p:nvSpPr>
        <p:spPr>
          <a:xfrm>
            <a:off x="504217" y="3388082"/>
            <a:ext cx="1861614" cy="861774"/>
          </a:xfrm>
          <a:prstGeom prst="rect">
            <a:avLst/>
          </a:prstGeom>
          <a:noFill/>
          <a:ln w="158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進捗状況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0" lang="ja-JP" altLang="en-US" sz="1100" kern="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案件の進捗状況が表示されます</a:t>
            </a:r>
            <a:r>
              <a:rPr kumimoji="0" lang="ja-JP" altLang="en-US" sz="1100" kern="0" dirty="0" smtClean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。青い矢羽根が現在の進捗状況です。</a:t>
            </a:r>
            <a:endParaRPr kumimoji="0" lang="en-US" altLang="ja-JP" sz="1100" kern="0" dirty="0" smtClean="0">
              <a:solidFill>
                <a:srgbClr val="333333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itchFamily="50" charset="-128"/>
            </a:endParaRPr>
          </a:p>
        </p:txBody>
      </p:sp>
      <p:cxnSp>
        <p:nvCxnSpPr>
          <p:cNvPr id="37" name="カギ線コネクタ 36"/>
          <p:cNvCxnSpPr>
            <a:stCxn id="35" idx="0"/>
            <a:endCxn id="38" idx="1"/>
          </p:cNvCxnSpPr>
          <p:nvPr/>
        </p:nvCxnSpPr>
        <p:spPr>
          <a:xfrm rot="5400000" flipH="1" flipV="1">
            <a:off x="1890185" y="2361447"/>
            <a:ext cx="571475" cy="1481796"/>
          </a:xfrm>
          <a:prstGeom prst="bentConnector2">
            <a:avLst/>
          </a:prstGeom>
          <a:ln w="15875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2916820" y="2693163"/>
            <a:ext cx="4604755" cy="246887"/>
          </a:xfrm>
          <a:prstGeom prst="rect">
            <a:avLst/>
          </a:prstGeom>
          <a:noFill/>
          <a:ln w="15875">
            <a:solidFill>
              <a:schemeClr val="accent6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endParaRPr lang="en-US" altLang="ja-JP" sz="600" b="1" u="sng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2916820" y="2974975"/>
            <a:ext cx="6497691" cy="3253622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endParaRPr lang="en-US" altLang="ja-JP" sz="600" b="1" u="sng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6902450" y="2470149"/>
            <a:ext cx="2352676" cy="174625"/>
          </a:xfrm>
          <a:prstGeom prst="rect">
            <a:avLst/>
          </a:prstGeom>
          <a:noFill/>
          <a:ln w="15875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endParaRPr lang="en-US" altLang="ja-JP" sz="600" b="1" u="sng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8750300" y="2026278"/>
            <a:ext cx="571500" cy="173997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endParaRPr lang="en-US" altLang="ja-JP" sz="600" b="1" u="sng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504217" y="4976167"/>
            <a:ext cx="1861614" cy="692497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詳細表示</a:t>
            </a:r>
            <a:endParaRPr lang="en-US" altLang="ja-JP" sz="1200" b="1" u="sng" dirty="0" smtClean="0">
              <a:solidFill>
                <a:schemeClr val="accent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案件の最新状況が表示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されます。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50" name="カギ線コネクタ 49"/>
          <p:cNvCxnSpPr>
            <a:stCxn id="49" idx="0"/>
            <a:endCxn id="43" idx="1"/>
          </p:cNvCxnSpPr>
          <p:nvPr/>
        </p:nvCxnSpPr>
        <p:spPr>
          <a:xfrm rot="5400000" flipH="1" flipV="1">
            <a:off x="1988732" y="4048079"/>
            <a:ext cx="374381" cy="1481796"/>
          </a:xfrm>
          <a:prstGeom prst="bentConnector2">
            <a:avLst/>
          </a:prstGeom>
          <a:ln w="15875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テキスト ボックス 50"/>
          <p:cNvSpPr txBox="1"/>
          <p:nvPr/>
        </p:nvSpPr>
        <p:spPr>
          <a:xfrm>
            <a:off x="504217" y="1630720"/>
            <a:ext cx="1861614" cy="1031051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顧客名</a:t>
            </a:r>
            <a:endParaRPr lang="en-US" altLang="ja-JP" sz="1200" b="1" u="sng" dirty="0" smtClean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0" lang="ja-JP" altLang="en-US" sz="1100" kern="0" dirty="0" smtClean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この</a:t>
            </a:r>
            <a:r>
              <a:rPr kumimoji="0" lang="ja-JP" altLang="en-US" sz="1100" kern="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案件が紐づく先</a:t>
            </a:r>
            <a:r>
              <a:rPr kumimoji="0" lang="ja-JP" altLang="en-US" sz="1100" kern="0" dirty="0" smtClean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の顧客名が表示されます。押下する</a:t>
            </a:r>
            <a:r>
              <a:rPr kumimoji="0" lang="ja-JP" altLang="en-US" sz="1100" kern="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と</a:t>
            </a:r>
            <a:r>
              <a:rPr kumimoji="0" lang="ja-JP" altLang="en-US" sz="1100" kern="0" dirty="0" smtClean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顧客詳細画面へ遷移します。</a:t>
            </a:r>
            <a:endParaRPr kumimoji="0" lang="en-US" altLang="ja-JP" sz="1100" kern="0" dirty="0" smtClean="0">
              <a:solidFill>
                <a:srgbClr val="333333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itchFamily="50" charset="-128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7715418" y="1006916"/>
            <a:ext cx="1629648" cy="692497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変更ボタン</a:t>
            </a:r>
            <a:endParaRPr lang="en-US" altLang="ja-JP" sz="1200" b="1" u="sng" dirty="0" smtClean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0" lang="ja-JP" altLang="en-US" sz="1100" kern="0" dirty="0" smtClean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案件の</a:t>
            </a:r>
            <a:r>
              <a:rPr kumimoji="0" lang="ja-JP" altLang="en-US" sz="1100" kern="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情報</a:t>
            </a:r>
            <a:r>
              <a:rPr kumimoji="0" lang="ja-JP" altLang="en-US" sz="1100" kern="0" dirty="0" smtClean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を変更することが出来ます。</a:t>
            </a:r>
            <a:endParaRPr kumimoji="0" lang="en-US" altLang="ja-JP" sz="1100" kern="0" dirty="0" smtClean="0">
              <a:solidFill>
                <a:srgbClr val="333333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itchFamily="50" charset="-128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4614589" y="1006916"/>
            <a:ext cx="2231836" cy="692497"/>
          </a:xfrm>
          <a:prstGeom prst="rect">
            <a:avLst/>
          </a:prstGeom>
          <a:noFill/>
          <a:ln w="158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関連</a:t>
            </a:r>
            <a:r>
              <a:rPr lang="ja-JP" altLang="en-US" sz="1200" b="1" u="sng" dirty="0" smtClean="0">
                <a:solidFill>
                  <a:schemeClr val="accent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情報</a:t>
            </a:r>
            <a:endParaRPr lang="en-US" altLang="ja-JP" sz="1200" b="1" u="sng" dirty="0" smtClean="0">
              <a:solidFill>
                <a:schemeClr val="accent4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0" lang="ja-JP" altLang="en-US" sz="1100" kern="0" dirty="0" smtClean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案件に紐づくスケジュール</a:t>
            </a:r>
            <a:r>
              <a:rPr kumimoji="0" lang="ja-JP" altLang="en-US" sz="1100" kern="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や</a:t>
            </a:r>
            <a:r>
              <a:rPr kumimoji="0" lang="en-US" altLang="ja-JP" sz="1100" kern="0" dirty="0" err="1" smtClean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ToDo</a:t>
            </a:r>
            <a:r>
              <a:rPr kumimoji="0" lang="ja-JP" altLang="en-US" sz="1100" kern="0" dirty="0" err="1" smtClean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、</a:t>
            </a:r>
            <a:r>
              <a:rPr kumimoji="0" lang="ja-JP" altLang="en-US" sz="1100" kern="0" dirty="0" smtClean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関連案件を参照出来ます。</a:t>
            </a:r>
            <a:endParaRPr kumimoji="0" lang="en-US" altLang="ja-JP" sz="1100" kern="0" dirty="0" smtClean="0">
              <a:solidFill>
                <a:srgbClr val="333333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itchFamily="50" charset="-128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2916820" y="2430629"/>
            <a:ext cx="949124" cy="138950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endParaRPr lang="en-US" altLang="ja-JP" sz="600" b="1" u="sng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57" name="カギ線コネクタ 56"/>
          <p:cNvCxnSpPr>
            <a:stCxn id="51" idx="3"/>
            <a:endCxn id="54" idx="1"/>
          </p:cNvCxnSpPr>
          <p:nvPr/>
        </p:nvCxnSpPr>
        <p:spPr>
          <a:xfrm>
            <a:off x="2365831" y="2146246"/>
            <a:ext cx="550989" cy="353858"/>
          </a:xfrm>
          <a:prstGeom prst="bentConnector3">
            <a:avLst>
              <a:gd name="adj1" fmla="val 50000"/>
            </a:avLst>
          </a:prstGeom>
          <a:ln w="15875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カギ線コネクタ 59"/>
          <p:cNvCxnSpPr>
            <a:stCxn id="53" idx="2"/>
            <a:endCxn id="47" idx="0"/>
          </p:cNvCxnSpPr>
          <p:nvPr/>
        </p:nvCxnSpPr>
        <p:spPr>
          <a:xfrm rot="16200000" flipH="1">
            <a:off x="6519279" y="910640"/>
            <a:ext cx="770736" cy="2348281"/>
          </a:xfrm>
          <a:prstGeom prst="bentConnector3">
            <a:avLst>
              <a:gd name="adj1" fmla="val 50000"/>
            </a:avLst>
          </a:prstGeom>
          <a:ln w="15875">
            <a:solidFill>
              <a:schemeClr val="accent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カギ線コネクタ 63"/>
          <p:cNvCxnSpPr>
            <a:stCxn id="52" idx="2"/>
            <a:endCxn id="48" idx="1"/>
          </p:cNvCxnSpPr>
          <p:nvPr/>
        </p:nvCxnSpPr>
        <p:spPr>
          <a:xfrm rot="16200000" flipH="1">
            <a:off x="8433339" y="1796316"/>
            <a:ext cx="413864" cy="220058"/>
          </a:xfrm>
          <a:prstGeom prst="bentConnector2">
            <a:avLst/>
          </a:prstGeom>
          <a:ln w="15875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38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038" y="2435185"/>
            <a:ext cx="5248212" cy="2739727"/>
          </a:xfrm>
          <a:prstGeom prst="rect">
            <a:avLst/>
          </a:prstGeom>
          <a:ln>
            <a:solidFill>
              <a:srgbClr val="B1AEAE"/>
            </a:solidFill>
          </a:ln>
        </p:spPr>
      </p:pic>
      <p:sp>
        <p:nvSpPr>
          <p:cNvPr id="21" name="テキスト ボックス 20"/>
          <p:cNvSpPr txBox="1"/>
          <p:nvPr/>
        </p:nvSpPr>
        <p:spPr>
          <a:xfrm>
            <a:off x="500711" y="1824030"/>
            <a:ext cx="3309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案件登録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ボタンを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押す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メニューの案件右側にある　　をクリックして、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を押下してください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5279"/>
            <a:ext cx="8949146" cy="360363"/>
          </a:xfrm>
        </p:spPr>
        <p:txBody>
          <a:bodyPr/>
          <a:lstStyle/>
          <a:p>
            <a:r>
              <a:rPr lang="ja-JP" altLang="en-US" sz="2000" dirty="0"/>
              <a:t>新規案件</a:t>
            </a:r>
            <a:r>
              <a:rPr lang="ja-JP" altLang="en-US" sz="2000" dirty="0" smtClean="0"/>
              <a:t>登録をする</a:t>
            </a:r>
            <a:endParaRPr kumimoji="1" lang="ja-JP" altLang="en-US" sz="2000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863415" y="1261019"/>
            <a:ext cx="86229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案件の登録は「案件登録ボタンを押す」→「案件情報を入力」→「登録ボタンを押す」の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ステップで完了</a:t>
            </a:r>
            <a:endParaRPr lang="en-US" altLang="ja-JP" sz="1100" dirty="0" smtClean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56" name="直線コネクタ 55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図 56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59" name="テキスト ボックス 58"/>
          <p:cNvSpPr txBox="1"/>
          <p:nvPr/>
        </p:nvSpPr>
        <p:spPr>
          <a:xfrm>
            <a:off x="4012384" y="1824030"/>
            <a:ext cx="5726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ステップ２：案件情報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を入力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案件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情報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を入力します。背景が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ピンク色の項目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は必須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項目で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す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8716884" y="438547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 bwMode="auto">
          <a:xfrm>
            <a:off x="4806949" y="3098800"/>
            <a:ext cx="4406901" cy="2060575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454" y="2772925"/>
            <a:ext cx="2750744" cy="279503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5"/>
          <a:srcRect l="23259" t="35667" r="73164" b="57987"/>
          <a:stretch/>
        </p:blipFill>
        <p:spPr>
          <a:xfrm>
            <a:off x="2337868" y="2075628"/>
            <a:ext cx="137070" cy="24712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5"/>
          <a:srcRect l="27888" t="50243" r="44971" b="42924"/>
          <a:stretch/>
        </p:blipFill>
        <p:spPr>
          <a:xfrm>
            <a:off x="566361" y="2337219"/>
            <a:ext cx="746567" cy="19098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23" name="正方形/長方形 22"/>
          <p:cNvSpPr/>
          <p:nvPr/>
        </p:nvSpPr>
        <p:spPr bwMode="auto">
          <a:xfrm>
            <a:off x="1150688" y="3771901"/>
            <a:ext cx="121535" cy="187766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 bwMode="auto">
          <a:xfrm>
            <a:off x="1267990" y="4181026"/>
            <a:ext cx="769717" cy="198999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557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161" y="2670445"/>
            <a:ext cx="4430255" cy="330482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08" y="2670445"/>
            <a:ext cx="3719557" cy="238768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21" name="テキスト ボックス 20"/>
          <p:cNvSpPr txBox="1"/>
          <p:nvPr/>
        </p:nvSpPr>
        <p:spPr>
          <a:xfrm>
            <a:off x="500711" y="1824030"/>
            <a:ext cx="3309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ステップ３：登録ボタンを押す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情報の入力後、　　　　　をクリックします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5279"/>
            <a:ext cx="8949146" cy="360363"/>
          </a:xfrm>
        </p:spPr>
        <p:txBody>
          <a:bodyPr/>
          <a:lstStyle/>
          <a:p>
            <a:r>
              <a:rPr lang="ja-JP" altLang="en-US" sz="2000" dirty="0"/>
              <a:t>新規案件</a:t>
            </a:r>
            <a:r>
              <a:rPr lang="ja-JP" altLang="en-US" sz="2000" dirty="0" smtClean="0"/>
              <a:t>登録をする</a:t>
            </a:r>
            <a:endParaRPr kumimoji="1" lang="ja-JP" altLang="en-US" sz="2000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863415" y="1261019"/>
            <a:ext cx="86229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案件の登録は「案件登録ボタンを押す」→「案件情報を入力」→「登録ボタンを押す」の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ステップで完了</a:t>
            </a:r>
            <a:endParaRPr lang="en-US" altLang="ja-JP" sz="1100" dirty="0" smtClean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56" name="直線コネクタ 55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図 56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59" name="テキスト ボックス 58"/>
          <p:cNvSpPr txBox="1"/>
          <p:nvPr/>
        </p:nvSpPr>
        <p:spPr>
          <a:xfrm>
            <a:off x="4813162" y="1799843"/>
            <a:ext cx="4601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2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【</a:t>
            </a:r>
            <a:r>
              <a:rPr lang="ja-JP" altLang="en-US" sz="12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案件登録結果画面</a:t>
            </a:r>
            <a:r>
              <a:rPr lang="en-US" altLang="ja-JP" sz="12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】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新規登録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された案件の詳細画面が表示されます。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8716884" y="438547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6"/>
          <a:srcRect l="3840" t="14890" r="2263" b="8938"/>
          <a:stretch/>
        </p:blipFill>
        <p:spPr>
          <a:xfrm>
            <a:off x="1504105" y="2076842"/>
            <a:ext cx="738849" cy="183281"/>
          </a:xfrm>
          <a:prstGeom prst="rect">
            <a:avLst/>
          </a:prstGeom>
        </p:spPr>
      </p:pic>
      <p:sp>
        <p:nvSpPr>
          <p:cNvPr id="25" name="二等辺三角形 24"/>
          <p:cNvSpPr/>
          <p:nvPr/>
        </p:nvSpPr>
        <p:spPr bwMode="auto">
          <a:xfrm rot="5400000">
            <a:off x="3818616" y="3723889"/>
            <a:ext cx="1428394" cy="194015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 bwMode="auto">
          <a:xfrm>
            <a:off x="3743324" y="2693988"/>
            <a:ext cx="452439" cy="136525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190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000" dirty="0" smtClean="0"/>
              <a:t>代理店機能にて</a:t>
            </a:r>
            <a:r>
              <a:rPr lang="ja-JP" altLang="en-US" sz="2000" dirty="0"/>
              <a:t>代理店</a:t>
            </a:r>
            <a:r>
              <a:rPr lang="ja-JP" altLang="en-US" sz="2000" dirty="0" smtClean="0"/>
              <a:t>を登録する～代理店機能とは？～</a:t>
            </a:r>
            <a:endParaRPr kumimoji="1" lang="ja-JP" altLang="en-US" sz="2000" dirty="0"/>
          </a:p>
        </p:txBody>
      </p:sp>
      <p:grpSp>
        <p:nvGrpSpPr>
          <p:cNvPr id="19" name="グループ化 18"/>
          <p:cNvGrpSpPr/>
          <p:nvPr/>
        </p:nvGrpSpPr>
        <p:grpSpPr>
          <a:xfrm>
            <a:off x="465365" y="1600311"/>
            <a:ext cx="2735035" cy="307777"/>
            <a:chOff x="104299" y="835750"/>
            <a:chExt cx="6561972" cy="307777"/>
          </a:xfrm>
        </p:grpSpPr>
        <p:sp>
          <p:nvSpPr>
            <p:cNvPr id="20" name="正方形/長方形 19"/>
            <p:cNvSpPr/>
            <p:nvPr/>
          </p:nvSpPr>
          <p:spPr>
            <a:xfrm>
              <a:off x="104299" y="835750"/>
              <a:ext cx="518129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どんな利便性があるの？</a:t>
              </a: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21" name="直線コネクタ 20"/>
            <p:cNvCxnSpPr/>
            <p:nvPr/>
          </p:nvCxnSpPr>
          <p:spPr>
            <a:xfrm>
              <a:off x="197514" y="1115698"/>
              <a:ext cx="6468757" cy="0"/>
            </a:xfrm>
            <a:prstGeom prst="line">
              <a:avLst/>
            </a:prstGeom>
            <a:ln w="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テキスト ボックス 21"/>
          <p:cNvSpPr txBox="1"/>
          <p:nvPr/>
        </p:nvSpPr>
        <p:spPr>
          <a:xfrm>
            <a:off x="1070574" y="1988980"/>
            <a:ext cx="8343937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１．案件詳細画面にて、</a:t>
            </a:r>
            <a:r>
              <a:rPr lang="ja-JP" altLang="en-US" sz="11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案件に関係する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顧客を確認できます！</a:t>
            </a:r>
            <a:endParaRPr kumimoji="1" lang="en-US" altLang="ja-JP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２．案件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詳細画面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から、</a:t>
            </a:r>
            <a:r>
              <a:rPr lang="ja-JP" altLang="en-US" sz="11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案件</a:t>
            </a:r>
            <a:r>
              <a:rPr lang="ja-JP" altLang="en-US" sz="1100" noProof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に関係する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顧客の詳細画面に飛ぶことができます！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３．最大</a:t>
            </a:r>
            <a:r>
              <a:rPr kumimoji="1" lang="en-US" altLang="ja-JP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20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社まで登録可能で、その中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から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一次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代理店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を</a:t>
            </a: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選択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できます！</a:t>
            </a:r>
            <a:endParaRPr kumimoji="1" lang="en-US" altLang="ja-JP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5" name="AutoShape 8"/>
          <p:cNvSpPr>
            <a:spLocks noChangeArrowheads="1"/>
          </p:cNvSpPr>
          <p:nvPr/>
        </p:nvSpPr>
        <p:spPr bwMode="auto">
          <a:xfrm>
            <a:off x="1920572" y="6198038"/>
            <a:ext cx="3473847" cy="31811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 lIns="108000" tIns="72000" rIns="108000" bIns="72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6" name="AutoShape 8"/>
          <p:cNvSpPr>
            <a:spLocks noChangeArrowheads="1"/>
          </p:cNvSpPr>
          <p:nvPr/>
        </p:nvSpPr>
        <p:spPr bwMode="auto">
          <a:xfrm>
            <a:off x="3612764" y="6210916"/>
            <a:ext cx="1930035" cy="31811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 lIns="108000" tIns="72000" rIns="108000" bIns="72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7" name="AutoShape 8"/>
          <p:cNvSpPr>
            <a:spLocks noChangeArrowheads="1"/>
          </p:cNvSpPr>
          <p:nvPr/>
        </p:nvSpPr>
        <p:spPr bwMode="auto">
          <a:xfrm>
            <a:off x="1905908" y="6208850"/>
            <a:ext cx="528762" cy="31811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 lIns="108000" tIns="72000" rIns="108000" bIns="7200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1920572" y="6206860"/>
            <a:ext cx="3572756" cy="328571"/>
          </a:xfrm>
          <a:prstGeom prst="rect">
            <a:avLst/>
          </a:prstGeom>
          <a:noFill/>
          <a:ln w="31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AutoShape 8"/>
          <p:cNvSpPr>
            <a:spLocks noChangeArrowheads="1"/>
          </p:cNvSpPr>
          <p:nvPr/>
        </p:nvSpPr>
        <p:spPr bwMode="auto">
          <a:xfrm>
            <a:off x="4363097" y="6217314"/>
            <a:ext cx="1208912" cy="31811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 lIns="108000" tIns="72000" rIns="108000" bIns="72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739731" y="2844260"/>
            <a:ext cx="16108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【</a:t>
            </a:r>
            <a:r>
              <a:rPr kumimoji="1" lang="ja-JP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案件</a:t>
            </a:r>
            <a:r>
              <a:rPr kumimoji="1" lang="ja-JP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詳細</a:t>
            </a:r>
            <a:r>
              <a:rPr kumimoji="1" lang="ja-JP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画面</a:t>
            </a:r>
            <a:r>
              <a:rPr kumimoji="1" lang="en-US" altLang="ja-JP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】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20184" y="1247781"/>
            <a:ext cx="91664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代理店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フラグをつけた顧客を、案件に関係する顧客（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代理店）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として登録できる機能です</a:t>
            </a: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3" y="2009315"/>
            <a:ext cx="629738" cy="629738"/>
          </a:xfrm>
          <a:prstGeom prst="rect">
            <a:avLst/>
          </a:prstGeom>
        </p:spPr>
      </p:pic>
      <p:sp>
        <p:nvSpPr>
          <p:cNvPr id="31" name="正方形/長方形 30"/>
          <p:cNvSpPr/>
          <p:nvPr/>
        </p:nvSpPr>
        <p:spPr>
          <a:xfrm>
            <a:off x="432110" y="909899"/>
            <a:ext cx="1620957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代理店機能</a:t>
            </a:r>
            <a:r>
              <a:rPr kumimoji="1" lang="ja-JP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とは？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2" name="直線コネクタ 31"/>
          <p:cNvCxnSpPr/>
          <p:nvPr/>
        </p:nvCxnSpPr>
        <p:spPr>
          <a:xfrm>
            <a:off x="500711" y="1158229"/>
            <a:ext cx="1445687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008" y="3105870"/>
            <a:ext cx="7925386" cy="309864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8629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5279"/>
            <a:ext cx="8949146" cy="360363"/>
          </a:xfrm>
        </p:spPr>
        <p:txBody>
          <a:bodyPr/>
          <a:lstStyle/>
          <a:p>
            <a:r>
              <a:rPr lang="ja-JP" altLang="en-US" sz="2000" dirty="0"/>
              <a:t>代理店機能にて代理店を登録する</a:t>
            </a:r>
            <a:endParaRPr kumimoji="1" lang="ja-JP" altLang="en-US" sz="2000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863415" y="1261019"/>
            <a:ext cx="86229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代理店の登録は「代理店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追加を押す」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→「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代理店を検索する」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→「代理店選択」→「登録」の４ステップで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完了</a:t>
            </a:r>
            <a:endParaRPr lang="en-US" altLang="ja-JP" sz="1100" dirty="0" smtClean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  <a:defRPr/>
            </a:pP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1100" b="1" u="sng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※</a:t>
            </a:r>
            <a:r>
              <a:rPr lang="ja-JP" altLang="en-US" sz="1100" b="1" u="sng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「新規案件登録をする」のステップ２まで進めてください</a:t>
            </a:r>
            <a:r>
              <a:rPr lang="ja-JP" altLang="en-US" sz="1100" b="1" u="sng" dirty="0" smtClean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b="1" u="sng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56" name="直線コネクタ 55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図 56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0" name="正方形/長方形 19"/>
          <p:cNvSpPr/>
          <p:nvPr/>
        </p:nvSpPr>
        <p:spPr>
          <a:xfrm>
            <a:off x="8716884" y="438547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00711" y="1834403"/>
            <a:ext cx="5726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</a:t>
            </a:r>
            <a:r>
              <a:rPr lang="ja-JP" altLang="en-US" sz="1200" b="1" u="sng" dirty="0">
                <a:solidFill>
                  <a:srgbClr val="70AD47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代理店追加を押す</a:t>
            </a:r>
            <a:endParaRPr lang="en-US" altLang="ja-JP" sz="1200" b="1" u="sng" dirty="0">
              <a:solidFill>
                <a:srgbClr val="70AD47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案件登録画面にて、　　　　をクリックしてください。</a:t>
            </a:r>
            <a:endParaRPr lang="en-US" altLang="ja-JP" sz="11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523454" y="2650926"/>
            <a:ext cx="3963512" cy="2069074"/>
            <a:chOff x="500711" y="2954030"/>
            <a:chExt cx="5248212" cy="2739727"/>
          </a:xfrm>
        </p:grpSpPr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0711" y="2954030"/>
              <a:ext cx="5248212" cy="2739727"/>
            </a:xfrm>
            <a:prstGeom prst="rect">
              <a:avLst/>
            </a:prstGeom>
            <a:ln>
              <a:solidFill>
                <a:srgbClr val="B1AEAE"/>
              </a:solidFill>
            </a:ln>
          </p:spPr>
        </p:pic>
        <p:sp>
          <p:nvSpPr>
            <p:cNvPr id="31" name="正方形/長方形 30"/>
            <p:cNvSpPr/>
            <p:nvPr/>
          </p:nvSpPr>
          <p:spPr bwMode="auto">
            <a:xfrm>
              <a:off x="1403054" y="4799902"/>
              <a:ext cx="554944" cy="184981"/>
            </a:xfrm>
            <a:prstGeom prst="rect">
              <a:avLst/>
            </a:prstGeom>
            <a:noFill/>
            <a:ln w="158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</p:grpSp>
      <p:pic>
        <p:nvPicPr>
          <p:cNvPr id="32" name="図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401" y="2129025"/>
            <a:ext cx="509001" cy="165202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7180" y="2649932"/>
            <a:ext cx="3329019" cy="255662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38" name="テキスト ボックス 37"/>
          <p:cNvSpPr txBox="1"/>
          <p:nvPr/>
        </p:nvSpPr>
        <p:spPr>
          <a:xfrm>
            <a:off x="5107221" y="1779851"/>
            <a:ext cx="42029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</a:t>
            </a:r>
            <a:r>
              <a:rPr lang="ja-JP" altLang="en-US" sz="1200" b="1" u="sng" dirty="0" smtClean="0">
                <a:solidFill>
                  <a:srgbClr val="70AD47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代理店</a:t>
            </a:r>
            <a:r>
              <a:rPr kumimoji="1" lang="ja-JP" altLang="en-US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を検索する</a:t>
            </a:r>
            <a:endParaRPr kumimoji="1" lang="en-US" altLang="ja-JP" sz="1200" b="1" i="0" u="sng" strike="noStrike" kern="1200" cap="none" spc="0" normalizeH="0" baseline="0" noProof="0" dirty="0" smtClean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検索条件を入力し、　　　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 を</a:t>
            </a: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クリックしてください。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※</a:t>
            </a:r>
            <a:r>
              <a:rPr lang="ja-JP" altLang="en-US" sz="11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代理店フラグを付与された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顧客</a:t>
            </a:r>
            <a:r>
              <a:rPr lang="ja-JP" altLang="en-US" sz="11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が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検索対象となります。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9" name="図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9387" y="2072160"/>
            <a:ext cx="599469" cy="192367"/>
          </a:xfrm>
          <a:prstGeom prst="rect">
            <a:avLst/>
          </a:prstGeom>
        </p:spPr>
      </p:pic>
      <p:sp>
        <p:nvSpPr>
          <p:cNvPr id="40" name="正方形/長方形 39"/>
          <p:cNvSpPr/>
          <p:nvPr/>
        </p:nvSpPr>
        <p:spPr bwMode="auto">
          <a:xfrm>
            <a:off x="5277180" y="2890345"/>
            <a:ext cx="3329019" cy="2039442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5B9BD5"/>
              </a:buClr>
              <a:buSzTx/>
              <a:buFont typeface="Wingdings" pitchFamily="2" charset="2"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1" name="正方形/長方形 40"/>
          <p:cNvSpPr/>
          <p:nvPr/>
        </p:nvSpPr>
        <p:spPr bwMode="auto">
          <a:xfrm>
            <a:off x="6645275" y="5030426"/>
            <a:ext cx="619125" cy="195623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5B9BD5"/>
              </a:buClr>
              <a:buSzTx/>
              <a:buFont typeface="Wingdings" pitchFamily="2" charset="2"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186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4890" y="2752485"/>
            <a:ext cx="4380021" cy="247947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5279"/>
            <a:ext cx="8949146" cy="360363"/>
          </a:xfrm>
        </p:spPr>
        <p:txBody>
          <a:bodyPr/>
          <a:lstStyle/>
          <a:p>
            <a:r>
              <a:rPr lang="ja-JP" altLang="en-US" sz="2000" dirty="0"/>
              <a:t>代理店機能にて代理店を登録する</a:t>
            </a:r>
            <a:endParaRPr kumimoji="1" lang="ja-JP" altLang="en-US" sz="2000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863415" y="1261019"/>
            <a:ext cx="86229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代理店の登録は「代理店追加」→「代理店検索」→「代理店選択」→「登録」の４ステップで完了</a:t>
            </a:r>
            <a:endParaRPr lang="en-US" altLang="ja-JP" sz="1100" dirty="0" smtClean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56" name="直線コネクタ 55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図 56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0" name="正方形/長方形 19"/>
          <p:cNvSpPr/>
          <p:nvPr/>
        </p:nvSpPr>
        <p:spPr>
          <a:xfrm>
            <a:off x="8716884" y="438547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107221" y="1785644"/>
            <a:ext cx="430729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ステップ４：登録を押す</a:t>
            </a:r>
            <a:endParaRPr kumimoji="1" lang="en-US" altLang="ja-JP" sz="1200" b="1" i="0" u="sng" strike="noStrike" kern="1200" cap="none" spc="0" normalizeH="0" baseline="0" noProof="0" dirty="0" smtClean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</a:t>
            </a:r>
            <a:r>
              <a:rPr kumimoji="1" lang="ja-JP" alt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を押して案件を登録してください。</a:t>
            </a:r>
            <a:endParaRPr kumimoji="1" lang="en-US" altLang="ja-JP" sz="1100" b="1" i="0" u="sng" strike="noStrike" kern="1200" cap="none" spc="0" normalizeH="0" baseline="0" noProof="0" dirty="0" smtClean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00711" y="1816982"/>
            <a:ext cx="45190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ステップ３：</a:t>
            </a:r>
            <a:r>
              <a:rPr lang="ja-JP" altLang="en-US" sz="1200" b="1" u="sng" dirty="0">
                <a:solidFill>
                  <a:srgbClr val="70AD47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代理店</a:t>
            </a:r>
            <a:r>
              <a:rPr kumimoji="1" lang="ja-JP" altLang="en-US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を選択する</a:t>
            </a:r>
            <a:endParaRPr kumimoji="1" lang="en-US" altLang="ja-JP" sz="1200" b="1" i="0" u="sng" strike="noStrike" kern="1200" cap="none" spc="0" normalizeH="0" baseline="0" noProof="0" dirty="0" smtClean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代理店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にチェックをつけて、　　　をクリックすると、</a:t>
            </a:r>
            <a:endParaRPr kumimoji="1" lang="en-US" altLang="ja-JP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案件</a:t>
            </a:r>
            <a:r>
              <a:rPr lang="ja-JP" altLang="en-US" sz="11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に代理店が追加されます</a:t>
            </a:r>
            <a:r>
              <a:rPr kumimoji="1" lang="ja-JP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kumimoji="1" lang="en-US" altLang="ja-JP" sz="1100" b="1" i="0" u="sng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890" y="2095496"/>
            <a:ext cx="646294" cy="163985"/>
          </a:xfrm>
          <a:prstGeom prst="rect">
            <a:avLst/>
          </a:prstGeom>
          <a:ln>
            <a:noFill/>
          </a:ln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6"/>
          <a:srcRect l="16023" t="6694" r="14160" b="6291"/>
          <a:stretch/>
        </p:blipFill>
        <p:spPr>
          <a:xfrm>
            <a:off x="2362054" y="2095496"/>
            <a:ext cx="418172" cy="144967"/>
          </a:xfrm>
          <a:prstGeom prst="rect">
            <a:avLst/>
          </a:prstGeom>
        </p:spPr>
      </p:pic>
      <p:grpSp>
        <p:nvGrpSpPr>
          <p:cNvPr id="28" name="グループ化 27"/>
          <p:cNvGrpSpPr/>
          <p:nvPr/>
        </p:nvGrpSpPr>
        <p:grpSpPr>
          <a:xfrm>
            <a:off x="593659" y="2752485"/>
            <a:ext cx="3939060" cy="1943340"/>
            <a:chOff x="4939938" y="2397171"/>
            <a:chExt cx="4181625" cy="2063010"/>
          </a:xfrm>
        </p:grpSpPr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39938" y="2397171"/>
              <a:ext cx="4181625" cy="2039416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34" name="正方形/長方形 33"/>
            <p:cNvSpPr/>
            <p:nvPr/>
          </p:nvSpPr>
          <p:spPr bwMode="auto">
            <a:xfrm>
              <a:off x="6679194" y="4251209"/>
              <a:ext cx="660620" cy="208972"/>
            </a:xfrm>
            <a:prstGeom prst="rect">
              <a:avLst/>
            </a:prstGeom>
            <a:noFill/>
            <a:ln w="15875" cap="flat" cmpd="sng" algn="ctr">
              <a:solidFill>
                <a:srgbClr val="BB3836"/>
              </a:solidFill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rgbClr val="5B9BD5"/>
                </a:buClr>
                <a:buSzTx/>
                <a:buFont typeface="Wingdings" pitchFamily="2" charset="2"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5" name="正方形/長方形 34"/>
            <p:cNvSpPr/>
            <p:nvPr/>
          </p:nvSpPr>
          <p:spPr bwMode="auto">
            <a:xfrm>
              <a:off x="5010789" y="3860228"/>
              <a:ext cx="158414" cy="151673"/>
            </a:xfrm>
            <a:prstGeom prst="rect">
              <a:avLst/>
            </a:prstGeom>
            <a:noFill/>
            <a:ln w="15875" cap="flat" cmpd="sng" algn="ctr">
              <a:solidFill>
                <a:srgbClr val="BB3836"/>
              </a:solidFill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rgbClr val="5B9BD5"/>
                </a:buClr>
                <a:buSzTx/>
                <a:buFont typeface="Wingdings" pitchFamily="2" charset="2"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</p:grpSp>
      <p:sp>
        <p:nvSpPr>
          <p:cNvPr id="42" name="角丸四角形 41"/>
          <p:cNvSpPr/>
          <p:nvPr/>
        </p:nvSpPr>
        <p:spPr bwMode="auto">
          <a:xfrm>
            <a:off x="9044051" y="2780270"/>
            <a:ext cx="424662" cy="109446"/>
          </a:xfrm>
          <a:prstGeom prst="round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5B9BD5"/>
              </a:buClr>
              <a:buSzTx/>
              <a:buFont typeface="Wingdings" pitchFamily="2" charset="2"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847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5279"/>
            <a:ext cx="8949146" cy="360363"/>
          </a:xfrm>
        </p:spPr>
        <p:txBody>
          <a:bodyPr/>
          <a:lstStyle/>
          <a:p>
            <a:r>
              <a:rPr lang="ja-JP" altLang="en-US" sz="2000" dirty="0"/>
              <a:t>代理店機能にて代理店を登録する</a:t>
            </a:r>
            <a:endParaRPr kumimoji="1" lang="ja-JP" altLang="en-US" sz="2000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863415" y="1261019"/>
            <a:ext cx="86229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代理店の登録は「代理店追加」→「代理店検索」→「代理店選択」→「登録」の４ステップで完了</a:t>
            </a:r>
            <a:endParaRPr lang="en-US" altLang="ja-JP" sz="1100" dirty="0" smtClean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56" name="直線コネクタ 55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図 56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0" name="正方形/長方形 19"/>
          <p:cNvSpPr/>
          <p:nvPr/>
        </p:nvSpPr>
        <p:spPr>
          <a:xfrm>
            <a:off x="8716884" y="438547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246" y="2135468"/>
            <a:ext cx="7900784" cy="3813048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  <p:sp>
        <p:nvSpPr>
          <p:cNvPr id="27" name="二等辺三角形 26"/>
          <p:cNvSpPr/>
          <p:nvPr/>
        </p:nvSpPr>
        <p:spPr bwMode="auto">
          <a:xfrm rot="5400000">
            <a:off x="101729" y="3944985"/>
            <a:ext cx="1428394" cy="194015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224246" y="1612248"/>
            <a:ext cx="2850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案件代理店登録結果画面</a:t>
            </a:r>
            <a:r>
              <a:rPr lang="en-US" altLang="ja-JP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endParaRPr lang="en-US" altLang="ja-JP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案件詳細画面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に代理店が追加されます。</a:t>
            </a:r>
            <a:endParaRPr lang="en-US" altLang="ja-JP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 bwMode="auto">
          <a:xfrm>
            <a:off x="2933699" y="3578225"/>
            <a:ext cx="6092825" cy="415925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5B9BD5"/>
              </a:buClr>
              <a:buSzTx/>
              <a:buFont typeface="Wingdings" pitchFamily="2" charset="2"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560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000" dirty="0"/>
              <a:t>案件シナリオを登録する</a:t>
            </a:r>
            <a:r>
              <a:rPr lang="ja-JP" altLang="en-US" sz="2000" dirty="0" smtClean="0"/>
              <a:t>～案件シナリオとは？～</a:t>
            </a:r>
            <a:endParaRPr kumimoji="1" lang="ja-JP" altLang="en-US" sz="2000" dirty="0"/>
          </a:p>
        </p:txBody>
      </p:sp>
      <p:grpSp>
        <p:nvGrpSpPr>
          <p:cNvPr id="19" name="グループ化 18"/>
          <p:cNvGrpSpPr/>
          <p:nvPr/>
        </p:nvGrpSpPr>
        <p:grpSpPr>
          <a:xfrm>
            <a:off x="465365" y="1600311"/>
            <a:ext cx="2159566" cy="307777"/>
            <a:chOff x="104299" y="835750"/>
            <a:chExt cx="5181291" cy="307777"/>
          </a:xfrm>
        </p:grpSpPr>
        <p:sp>
          <p:nvSpPr>
            <p:cNvPr id="20" name="正方形/長方形 19"/>
            <p:cNvSpPr/>
            <p:nvPr/>
          </p:nvSpPr>
          <p:spPr>
            <a:xfrm>
              <a:off x="104299" y="835750"/>
              <a:ext cx="518129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どんな利便性があるの？</a:t>
              </a: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21" name="直線コネクタ 20"/>
            <p:cNvCxnSpPr/>
            <p:nvPr/>
          </p:nvCxnSpPr>
          <p:spPr>
            <a:xfrm>
              <a:off x="197514" y="1115698"/>
              <a:ext cx="5088076" cy="0"/>
            </a:xfrm>
            <a:prstGeom prst="line">
              <a:avLst/>
            </a:prstGeom>
            <a:ln w="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テキスト ボックス 21"/>
          <p:cNvSpPr txBox="1"/>
          <p:nvPr/>
        </p:nvSpPr>
        <p:spPr>
          <a:xfrm>
            <a:off x="1070574" y="1988980"/>
            <a:ext cx="8343937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</a:t>
            </a: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１．優秀な営業担当者の行動を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型に落とし込むことで営業</a:t>
            </a: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活動を標準化すること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ができます！</a:t>
            </a:r>
            <a:endParaRPr kumimoji="1" lang="en-US" altLang="ja-JP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２．経験の浅い営業担当者も「受注のために取るべき行動」が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明確化します！</a:t>
            </a:r>
            <a:endParaRPr kumimoji="1" lang="en-US" altLang="ja-JP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３．カレンダー上でマイルストーンを管理する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ことができます！</a:t>
            </a:r>
            <a:endParaRPr kumimoji="1" lang="en-US" altLang="ja-JP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6" name="AutoShape 8"/>
          <p:cNvSpPr>
            <a:spLocks noChangeArrowheads="1"/>
          </p:cNvSpPr>
          <p:nvPr/>
        </p:nvSpPr>
        <p:spPr bwMode="auto">
          <a:xfrm>
            <a:off x="3612764" y="6210916"/>
            <a:ext cx="1930035" cy="31811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 lIns="108000" tIns="72000" rIns="108000" bIns="72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7" name="AutoShape 8"/>
          <p:cNvSpPr>
            <a:spLocks noChangeArrowheads="1"/>
          </p:cNvSpPr>
          <p:nvPr/>
        </p:nvSpPr>
        <p:spPr bwMode="auto">
          <a:xfrm>
            <a:off x="1905908" y="6208850"/>
            <a:ext cx="528762" cy="31811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 lIns="108000" tIns="72000" rIns="108000" bIns="7200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1920572" y="6206860"/>
            <a:ext cx="3572756" cy="328571"/>
          </a:xfrm>
          <a:prstGeom prst="rect">
            <a:avLst/>
          </a:prstGeom>
          <a:noFill/>
          <a:ln w="31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AutoShape 8"/>
          <p:cNvSpPr>
            <a:spLocks noChangeArrowheads="1"/>
          </p:cNvSpPr>
          <p:nvPr/>
        </p:nvSpPr>
        <p:spPr bwMode="auto">
          <a:xfrm>
            <a:off x="4363097" y="6217314"/>
            <a:ext cx="1208912" cy="31811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 lIns="108000" tIns="72000" rIns="108000" bIns="72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35564" y="2844260"/>
            <a:ext cx="16108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【</a:t>
            </a:r>
            <a:r>
              <a:rPr kumimoji="1" lang="ja-JP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案件シナリオ画面</a:t>
            </a:r>
            <a:r>
              <a:rPr kumimoji="1" lang="en-US" altLang="ja-JP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】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20184" y="1247781"/>
            <a:ext cx="91664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契約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に</a:t>
            </a: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至るまでの営業活動を標準化するための機能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です </a:t>
            </a:r>
            <a:endParaRPr kumimoji="1" lang="en-US" altLang="ja-JP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3" y="2009315"/>
            <a:ext cx="629738" cy="629738"/>
          </a:xfrm>
          <a:prstGeom prst="rect">
            <a:avLst/>
          </a:prstGeom>
        </p:spPr>
      </p:pic>
      <p:sp>
        <p:nvSpPr>
          <p:cNvPr id="31" name="正方形/長方形 30"/>
          <p:cNvSpPr/>
          <p:nvPr/>
        </p:nvSpPr>
        <p:spPr>
          <a:xfrm>
            <a:off x="432110" y="909899"/>
            <a:ext cx="1800493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案件シナリオとは？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2" name="直線コネクタ 31"/>
          <p:cNvCxnSpPr/>
          <p:nvPr/>
        </p:nvCxnSpPr>
        <p:spPr>
          <a:xfrm>
            <a:off x="500711" y="1158229"/>
            <a:ext cx="1445687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23"/>
          <p:cNvSpPr/>
          <p:nvPr/>
        </p:nvSpPr>
        <p:spPr>
          <a:xfrm>
            <a:off x="5542799" y="3281418"/>
            <a:ext cx="4006718" cy="2090497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5654395" y="3454957"/>
            <a:ext cx="388745" cy="26270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１</a:t>
            </a:r>
            <a:endParaRPr kumimoji="1" lang="en-US" altLang="ja-JP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5654395" y="3837447"/>
            <a:ext cx="388745" cy="26270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2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5654735" y="4215263"/>
            <a:ext cx="388745" cy="26738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3</a:t>
            </a:r>
          </a:p>
        </p:txBody>
      </p:sp>
      <p:sp>
        <p:nvSpPr>
          <p:cNvPr id="29" name="正方形/長方形 28"/>
          <p:cNvSpPr/>
          <p:nvPr/>
        </p:nvSpPr>
        <p:spPr>
          <a:xfrm>
            <a:off x="5654393" y="4601933"/>
            <a:ext cx="388745" cy="2657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４</a:t>
            </a:r>
            <a:endParaRPr kumimoji="1" lang="en-US" altLang="ja-JP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6172715" y="3823655"/>
            <a:ext cx="3271204" cy="2733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管理者にてテンプレート設定を作成可能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6172715" y="4206146"/>
            <a:ext cx="3271204" cy="27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担当者はカレンダー上でマイルストーン管理可能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6172715" y="4985097"/>
            <a:ext cx="3271204" cy="2708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マイルストーンは活動登録時に簡易更新可能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6172715" y="4607739"/>
            <a:ext cx="3271204" cy="2701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期限切れ時に赤字表示され、抜け漏れ防止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6172715" y="3454300"/>
            <a:ext cx="3271204" cy="272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マイルストーンの一括登録可能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5654394" y="4983255"/>
            <a:ext cx="388745" cy="272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５</a:t>
            </a:r>
            <a:endParaRPr kumimoji="1" lang="en-US" altLang="ja-JP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5413222" y="2844260"/>
            <a:ext cx="29925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【</a:t>
            </a:r>
            <a:r>
              <a:rPr kumimoji="1" lang="ja-JP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案件シナリオの主な機能</a:t>
            </a:r>
            <a:r>
              <a:rPr kumimoji="1" lang="en-US" altLang="ja-JP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】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88"/>
          <a:stretch/>
        </p:blipFill>
        <p:spPr>
          <a:xfrm>
            <a:off x="511243" y="3281417"/>
            <a:ext cx="4337848" cy="3256623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sp>
        <p:nvSpPr>
          <p:cNvPr id="33" name="正方形/長方形 32"/>
          <p:cNvSpPr/>
          <p:nvPr/>
        </p:nvSpPr>
        <p:spPr bwMode="auto">
          <a:xfrm>
            <a:off x="558800" y="4973217"/>
            <a:ext cx="4137026" cy="1541883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5B9BD5"/>
              </a:buClr>
              <a:buSzTx/>
              <a:buFont typeface="Wingdings" pitchFamily="2" charset="2"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033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000" dirty="0" smtClean="0"/>
              <a:t>アジェンダ</a:t>
            </a:r>
            <a:endParaRPr kumimoji="1" lang="ja-JP" altLang="en-US" sz="20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892036" y="1148100"/>
            <a:ext cx="8021925" cy="5139804"/>
          </a:xfrm>
          <a:prstGeom prst="rect">
            <a:avLst/>
          </a:prstGeom>
          <a:noFill/>
        </p:spPr>
        <p:txBody>
          <a:bodyPr wrap="square" lIns="91373" tIns="45688" rIns="91373" bIns="45688" rtlCol="0">
            <a:spAutoFit/>
          </a:bodyPr>
          <a:lstStyle/>
          <a:p>
            <a:pPr>
              <a:spcBef>
                <a:spcPts val="1200"/>
              </a:spcBef>
            </a:pPr>
            <a:r>
              <a:rPr lang="ja-JP" altLang="en-US" sz="1600" dirty="0" smtClean="0">
                <a:latin typeface="+mj-ea"/>
                <a:ea typeface="+mj-ea"/>
              </a:rPr>
              <a:t>１．メニュー</a:t>
            </a:r>
            <a:endParaRPr lang="en-US" altLang="ja-JP" sz="1600" dirty="0" smtClean="0">
              <a:latin typeface="+mj-ea"/>
              <a:ea typeface="+mj-ea"/>
            </a:endParaRPr>
          </a:p>
          <a:p>
            <a:pPr>
              <a:spcBef>
                <a:spcPts val="1200"/>
              </a:spcBef>
            </a:pPr>
            <a:r>
              <a:rPr lang="ja-JP" altLang="en-US" sz="1600" dirty="0" smtClean="0">
                <a:latin typeface="+mj-ea"/>
                <a:ea typeface="+mj-ea"/>
              </a:rPr>
              <a:t>２．案件</a:t>
            </a:r>
            <a:endParaRPr lang="en-US" altLang="ja-JP" sz="1600" dirty="0" smtClean="0">
              <a:latin typeface="+mj-ea"/>
              <a:ea typeface="+mj-ea"/>
            </a:endParaRPr>
          </a:p>
          <a:p>
            <a:pPr>
              <a:spcBef>
                <a:spcPts val="1200"/>
              </a:spcBef>
            </a:pPr>
            <a:r>
              <a:rPr lang="ja-JP" altLang="en-US" sz="1600" dirty="0" smtClean="0">
                <a:latin typeface="+mj-ea"/>
                <a:ea typeface="+mj-ea"/>
              </a:rPr>
              <a:t>３．活動登録</a:t>
            </a:r>
            <a:endParaRPr lang="en-US" altLang="ja-JP" sz="1600" dirty="0" smtClean="0">
              <a:latin typeface="+mj-ea"/>
              <a:ea typeface="+mj-ea"/>
            </a:endParaRPr>
          </a:p>
          <a:p>
            <a:pPr>
              <a:spcBef>
                <a:spcPts val="1200"/>
              </a:spcBef>
            </a:pPr>
            <a:r>
              <a:rPr lang="ja-JP" altLang="en-US" sz="1600" dirty="0" smtClean="0">
                <a:latin typeface="+mj-ea"/>
                <a:ea typeface="+mj-ea"/>
              </a:rPr>
              <a:t>４．スケジュール</a:t>
            </a:r>
            <a:endParaRPr lang="en-US" altLang="ja-JP" sz="1600" dirty="0" smtClean="0">
              <a:latin typeface="+mj-ea"/>
              <a:ea typeface="+mj-ea"/>
            </a:endParaRPr>
          </a:p>
          <a:p>
            <a:pPr>
              <a:spcBef>
                <a:spcPts val="1200"/>
              </a:spcBef>
            </a:pPr>
            <a:r>
              <a:rPr lang="ja-JP" altLang="en-US" sz="1600" dirty="0" smtClean="0">
                <a:latin typeface="+mj-ea"/>
                <a:ea typeface="+mj-ea"/>
              </a:rPr>
              <a:t>５．</a:t>
            </a:r>
            <a:r>
              <a:rPr lang="en-US" altLang="ja-JP" sz="1600" dirty="0" err="1" smtClean="0">
                <a:latin typeface="+mj-ea"/>
                <a:ea typeface="+mj-ea"/>
              </a:rPr>
              <a:t>ToDo</a:t>
            </a:r>
            <a:endParaRPr lang="en-US" altLang="ja-JP" sz="1600" dirty="0" smtClean="0">
              <a:latin typeface="+mj-ea"/>
              <a:ea typeface="+mj-ea"/>
            </a:endParaRPr>
          </a:p>
          <a:p>
            <a:pPr>
              <a:spcBef>
                <a:spcPts val="1200"/>
              </a:spcBef>
            </a:pPr>
            <a:r>
              <a:rPr lang="ja-JP" altLang="en-US" sz="1600" dirty="0" smtClean="0">
                <a:latin typeface="+mj-ea"/>
                <a:ea typeface="+mj-ea"/>
              </a:rPr>
              <a:t>６．名刺</a:t>
            </a:r>
            <a:endParaRPr lang="en-US" altLang="ja-JP" sz="1600" dirty="0" smtClean="0">
              <a:latin typeface="+mj-ea"/>
              <a:ea typeface="+mj-ea"/>
            </a:endParaRPr>
          </a:p>
          <a:p>
            <a:pPr>
              <a:spcBef>
                <a:spcPts val="1200"/>
              </a:spcBef>
            </a:pPr>
            <a:r>
              <a:rPr lang="ja-JP" altLang="en-US" sz="1600" dirty="0" smtClean="0">
                <a:latin typeface="+mj-ea"/>
                <a:ea typeface="+mj-ea"/>
              </a:rPr>
              <a:t>７．ダッシュボード</a:t>
            </a:r>
            <a:endParaRPr lang="en-US" altLang="ja-JP" sz="1600" dirty="0" smtClean="0">
              <a:latin typeface="+mj-ea"/>
              <a:ea typeface="+mj-ea"/>
            </a:endParaRPr>
          </a:p>
          <a:p>
            <a:pPr>
              <a:spcBef>
                <a:spcPts val="1200"/>
              </a:spcBef>
            </a:pPr>
            <a:r>
              <a:rPr lang="ja-JP" altLang="en-US" sz="1600" dirty="0" smtClean="0">
                <a:latin typeface="+mj-ea"/>
                <a:ea typeface="+mj-ea"/>
              </a:rPr>
              <a:t>８．マイポータル</a:t>
            </a:r>
            <a:endParaRPr lang="en-US" altLang="ja-JP" sz="1600" dirty="0" smtClean="0">
              <a:latin typeface="+mj-ea"/>
              <a:ea typeface="+mj-ea"/>
            </a:endParaRPr>
          </a:p>
          <a:p>
            <a:pPr>
              <a:spcBef>
                <a:spcPts val="1200"/>
              </a:spcBef>
            </a:pPr>
            <a:r>
              <a:rPr lang="ja-JP" altLang="en-US" sz="1600" dirty="0" smtClean="0">
                <a:latin typeface="+mj-ea"/>
                <a:ea typeface="+mj-ea"/>
              </a:rPr>
              <a:t>９．タイムライン</a:t>
            </a:r>
            <a:endParaRPr lang="en-US" altLang="ja-JP" sz="1600" dirty="0" smtClean="0">
              <a:latin typeface="+mj-ea"/>
              <a:ea typeface="+mj-ea"/>
            </a:endParaRPr>
          </a:p>
          <a:p>
            <a:pPr>
              <a:spcBef>
                <a:spcPts val="1200"/>
              </a:spcBef>
            </a:pPr>
            <a:r>
              <a:rPr lang="ja-JP" altLang="en-US" sz="1600" dirty="0" smtClean="0">
                <a:latin typeface="+mj-ea"/>
                <a:ea typeface="+mj-ea"/>
              </a:rPr>
              <a:t>１０．日報・週報</a:t>
            </a:r>
            <a:endParaRPr lang="en-US" altLang="ja-JP" sz="1600" dirty="0" smtClean="0">
              <a:latin typeface="+mj-ea"/>
              <a:ea typeface="+mj-ea"/>
            </a:endParaRPr>
          </a:p>
          <a:p>
            <a:pPr>
              <a:spcBef>
                <a:spcPts val="1200"/>
              </a:spcBef>
            </a:pPr>
            <a:r>
              <a:rPr lang="ja-JP" altLang="en-US" sz="1600" dirty="0" smtClean="0">
                <a:latin typeface="+mj-ea"/>
                <a:ea typeface="+mj-ea"/>
              </a:rPr>
              <a:t>１１．顧客</a:t>
            </a:r>
            <a:endParaRPr lang="en-US" altLang="ja-JP" sz="1600" dirty="0" smtClean="0">
              <a:latin typeface="+mj-ea"/>
              <a:ea typeface="+mj-ea"/>
            </a:endParaRPr>
          </a:p>
          <a:p>
            <a:pPr>
              <a:spcBef>
                <a:spcPts val="1200"/>
              </a:spcBef>
            </a:pPr>
            <a:r>
              <a:rPr lang="ja-JP" altLang="en-US" sz="1600" dirty="0" smtClean="0">
                <a:latin typeface="+mj-ea"/>
                <a:ea typeface="+mj-ea"/>
              </a:rPr>
              <a:t>１２．データ構造</a:t>
            </a:r>
            <a:endParaRPr lang="en-US" altLang="ja-JP" sz="1600" dirty="0" smtClean="0">
              <a:latin typeface="+mj-ea"/>
              <a:ea typeface="+mj-ea"/>
            </a:endParaRPr>
          </a:p>
          <a:p>
            <a:pPr>
              <a:spcBef>
                <a:spcPts val="1200"/>
              </a:spcBef>
            </a:pPr>
            <a:r>
              <a:rPr lang="ja-JP" altLang="en-US" sz="1600" dirty="0" smtClean="0">
                <a:latin typeface="+mj-ea"/>
                <a:ea typeface="+mj-ea"/>
              </a:rPr>
              <a:t>１３．その他</a:t>
            </a:r>
            <a:endParaRPr lang="en-US" altLang="ja-JP" sz="1600" dirty="0">
              <a:latin typeface="+mj-ea"/>
              <a:ea typeface="+mj-e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879438" y="5903022"/>
            <a:ext cx="5416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※</a:t>
            </a:r>
            <a:r>
              <a:rPr kumimoji="1"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各スライド右上に、操作難易度を示す★（星マーク）を記載しております</a:t>
            </a:r>
            <a:endParaRPr kumimoji="1" lang="en-US" altLang="ja-JP" sz="12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★の数が難易度レベルを示しております</a:t>
            </a:r>
            <a:endParaRPr kumimoji="1" lang="ja-JP" altLang="en-US" sz="12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045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テキスト ボックス 29"/>
          <p:cNvSpPr txBox="1"/>
          <p:nvPr/>
        </p:nvSpPr>
        <p:spPr>
          <a:xfrm>
            <a:off x="4584608" y="1819620"/>
            <a:ext cx="2999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ステップ２：情報を入力する</a:t>
            </a:r>
            <a:endParaRPr kumimoji="1" lang="en-US" altLang="ja-JP" sz="1200" b="1" i="0" u="sng" strike="noStrike" kern="1200" cap="none" spc="0" normalizeH="0" baseline="0" noProof="0" dirty="0" smtClean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各種マイルストーンの情報を入力し</a:t>
            </a:r>
            <a:r>
              <a:rPr lang="ja-JP" altLang="en-US" sz="1100" dirty="0" err="1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、</a:t>
            </a:r>
            <a:endParaRPr lang="en-US" altLang="ja-JP" sz="11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画面右上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　　　　　　を押してください。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  <a:solidFill>
            <a:schemeClr val="bg1"/>
          </a:solidFill>
        </p:spPr>
        <p:txBody>
          <a:bodyPr/>
          <a:lstStyle/>
          <a:p>
            <a:r>
              <a:rPr lang="ja-JP" altLang="en-US" sz="2000" dirty="0" smtClean="0"/>
              <a:t>案件シナリオを</a:t>
            </a:r>
            <a:r>
              <a:rPr lang="ja-JP" altLang="en-US" sz="2000" dirty="0"/>
              <a:t>登録</a:t>
            </a:r>
            <a:r>
              <a:rPr lang="ja-JP" altLang="en-US" sz="2000" dirty="0" smtClean="0"/>
              <a:t>する</a:t>
            </a:r>
            <a:endParaRPr kumimoji="1" lang="ja-JP" altLang="en-US" sz="2000" dirty="0"/>
          </a:p>
        </p:txBody>
      </p:sp>
      <p:sp>
        <p:nvSpPr>
          <p:cNvPr id="20" name="正方形/長方形 19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★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図 30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863415" y="1261019"/>
            <a:ext cx="86229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案件シナリオは</a:t>
            </a: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「テンプレートを適用する」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→</a:t>
            </a: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「情報を入力する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」の２ステップで完了</a:t>
            </a:r>
            <a:endParaRPr kumimoji="1" lang="en-US" altLang="ja-JP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1100" b="1" u="sng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※</a:t>
            </a:r>
            <a:r>
              <a:rPr lang="ja-JP" altLang="en-US" sz="1100" b="1" u="sng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「新規案件登録をする」のステップ２まで進めてください</a:t>
            </a:r>
            <a:r>
              <a:rPr lang="ja-JP" altLang="en-US" sz="1100" b="1" u="sng" dirty="0" smtClean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41153" y="1824272"/>
            <a:ext cx="2820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</a:t>
            </a:r>
            <a:r>
              <a:rPr kumimoji="1" lang="ja-JP" altLang="en-US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：テンプレートを適用する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案件登録画面の案件シナリオ項目上部の</a:t>
            </a:r>
            <a:endParaRPr kumimoji="1" lang="en-US" altLang="ja-JP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を押しテンプレートを選択し、</a:t>
            </a:r>
            <a:endParaRPr kumimoji="1" lang="en-US" altLang="ja-JP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右の　　　を押してください。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50" y="2350886"/>
            <a:ext cx="191602" cy="1768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862" y="2584984"/>
            <a:ext cx="370147" cy="18507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53" y="3049125"/>
            <a:ext cx="3426911" cy="221793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608" y="3161377"/>
            <a:ext cx="4829967" cy="106794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6" name="正方形/長方形 25"/>
          <p:cNvSpPr/>
          <p:nvPr/>
        </p:nvSpPr>
        <p:spPr bwMode="auto">
          <a:xfrm>
            <a:off x="2984602" y="3067728"/>
            <a:ext cx="124358" cy="158072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5B9BD5"/>
              </a:buClr>
              <a:buSzTx/>
              <a:buFont typeface="Wingdings" pitchFamily="2" charset="2"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 bwMode="auto">
          <a:xfrm>
            <a:off x="3130551" y="3067728"/>
            <a:ext cx="313266" cy="158072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5B9BD5"/>
              </a:buClr>
              <a:buSzTx/>
              <a:buFont typeface="Wingdings" pitchFamily="2" charset="2"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 bwMode="auto">
          <a:xfrm>
            <a:off x="4584608" y="3582325"/>
            <a:ext cx="3838095" cy="646999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5B9BD5"/>
              </a:buClr>
              <a:buSzTx/>
              <a:buFont typeface="Wingdings" pitchFamily="2" charset="2"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615" y="2340888"/>
            <a:ext cx="793791" cy="196860"/>
          </a:xfrm>
          <a:prstGeom prst="rect">
            <a:avLst/>
          </a:prstGeom>
        </p:spPr>
      </p:pic>
      <p:sp>
        <p:nvSpPr>
          <p:cNvPr id="21" name="正方形/長方形 20"/>
          <p:cNvSpPr/>
          <p:nvPr/>
        </p:nvSpPr>
        <p:spPr bwMode="auto">
          <a:xfrm>
            <a:off x="8940800" y="3178175"/>
            <a:ext cx="428625" cy="120649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5B9BD5"/>
              </a:buClr>
              <a:buSzTx/>
              <a:buFont typeface="Wingdings" pitchFamily="2" charset="2"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 bwMode="auto">
          <a:xfrm>
            <a:off x="2269067" y="3316817"/>
            <a:ext cx="865715" cy="131232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5B9BD5"/>
              </a:buClr>
              <a:buSzTx/>
              <a:buFont typeface="Wingdings" pitchFamily="2" charset="2"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539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  <a:solidFill>
            <a:schemeClr val="bg1"/>
          </a:solidFill>
        </p:spPr>
        <p:txBody>
          <a:bodyPr/>
          <a:lstStyle/>
          <a:p>
            <a:r>
              <a:rPr lang="ja-JP" altLang="en-US" sz="2000" dirty="0" smtClean="0"/>
              <a:t>案件シナリオを</a:t>
            </a:r>
            <a:r>
              <a:rPr lang="ja-JP" altLang="en-US" sz="2000" dirty="0"/>
              <a:t>登録</a:t>
            </a:r>
            <a:r>
              <a:rPr lang="ja-JP" altLang="en-US" sz="2000" dirty="0" smtClean="0"/>
              <a:t>する</a:t>
            </a:r>
            <a:endParaRPr kumimoji="1" lang="ja-JP" altLang="en-US" sz="2000" dirty="0"/>
          </a:p>
        </p:txBody>
      </p:sp>
      <p:sp>
        <p:nvSpPr>
          <p:cNvPr id="20" name="正方形/長方形 19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★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図 30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863415" y="1261019"/>
            <a:ext cx="86229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案件シナリオは</a:t>
            </a: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「テンプレートを適用する」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→</a:t>
            </a: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「情報を入力する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」の２ステップで完了　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1" name="二等辺三角形 20"/>
          <p:cNvSpPr/>
          <p:nvPr/>
        </p:nvSpPr>
        <p:spPr bwMode="auto">
          <a:xfrm rot="5400000">
            <a:off x="438622" y="3857524"/>
            <a:ext cx="1428394" cy="194015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004260" y="1587398"/>
            <a:ext cx="521709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案件シナリオ登録結果画面</a:t>
            </a:r>
            <a:r>
              <a:rPr lang="en-US" altLang="ja-JP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案件画面に登録した案件シナリオが表示されます。</a:t>
            </a:r>
            <a:endParaRPr lang="en-US" altLang="ja-JP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88"/>
          <a:stretch/>
        </p:blipFill>
        <p:spPr>
          <a:xfrm>
            <a:off x="2004260" y="2126007"/>
            <a:ext cx="5871355" cy="4407897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sp>
        <p:nvSpPr>
          <p:cNvPr id="13" name="正方形/長方形 12"/>
          <p:cNvSpPr/>
          <p:nvPr/>
        </p:nvSpPr>
        <p:spPr bwMode="auto">
          <a:xfrm>
            <a:off x="2070100" y="4413161"/>
            <a:ext cx="5647121" cy="2099255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5B9BD5"/>
              </a:buClr>
              <a:buSzTx/>
              <a:buFont typeface="Wingdings" pitchFamily="2" charset="2"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440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5"/>
          <a:stretch/>
        </p:blipFill>
        <p:spPr>
          <a:xfrm>
            <a:off x="465365" y="3029303"/>
            <a:ext cx="4689068" cy="1152573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  <p:sp>
        <p:nvSpPr>
          <p:cNvPr id="30" name="テキスト ボックス 29"/>
          <p:cNvSpPr txBox="1"/>
          <p:nvPr/>
        </p:nvSpPr>
        <p:spPr>
          <a:xfrm>
            <a:off x="432110" y="2048313"/>
            <a:ext cx="28200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</a:t>
            </a:r>
            <a:r>
              <a:rPr kumimoji="1" lang="ja-JP" altLang="en-US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：情報を入力する</a:t>
            </a:r>
            <a:endParaRPr kumimoji="1" lang="en-US" altLang="ja-JP" sz="1200" b="1" i="0" u="sng" strike="noStrike" kern="1200" cap="none" spc="0" normalizeH="0" baseline="0" noProof="0" dirty="0" smtClean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案件シナリオ設定画面上部にある空欄に完了予定日、マイルストーン名、担当社員、詳細内容、警告日を入力します。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  <a:solidFill>
            <a:schemeClr val="bg1"/>
          </a:solidFill>
        </p:spPr>
        <p:txBody>
          <a:bodyPr/>
          <a:lstStyle/>
          <a:p>
            <a:r>
              <a:rPr lang="ja-JP" altLang="en-US" sz="2000" dirty="0" smtClean="0"/>
              <a:t>案件シナリオを追加登録する</a:t>
            </a:r>
            <a:endParaRPr kumimoji="1" lang="ja-JP" altLang="en-US" sz="2000" dirty="0"/>
          </a:p>
        </p:txBody>
      </p:sp>
      <p:sp>
        <p:nvSpPr>
          <p:cNvPr id="20" name="正方形/長方形 19"/>
          <p:cNvSpPr/>
          <p:nvPr/>
        </p:nvSpPr>
        <p:spPr>
          <a:xfrm>
            <a:off x="8460404" y="438547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★★★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994946" y="2048313"/>
            <a:ext cx="2785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ステップ２：追加ボタンを押す</a:t>
            </a:r>
            <a:endParaRPr kumimoji="1" lang="en-US" altLang="ja-JP" sz="1200" b="1" i="0" u="sng" strike="noStrike" kern="1200" cap="none" spc="0" normalizeH="0" baseline="0" noProof="0" dirty="0" smtClean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左端の　　　　をクリックしてください。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 bwMode="auto">
          <a:xfrm>
            <a:off x="863414" y="3283791"/>
            <a:ext cx="4297655" cy="172726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5B9BD5"/>
              </a:buClr>
              <a:buSzTx/>
              <a:buFont typeface="Wingdings" pitchFamily="2" charset="2"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図 30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863415" y="1261019"/>
            <a:ext cx="86229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案件シナリオの追加は「情報を入力する」→「追加」の２ステップで完了　</a:t>
            </a:r>
            <a:r>
              <a:rPr kumimoji="1" lang="en-US" altLang="ja-JP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※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マイルストーン完了時はワンクリックで更新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534" y="2311679"/>
            <a:ext cx="440480" cy="23040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04"/>
          <a:stretch/>
        </p:blipFill>
        <p:spPr>
          <a:xfrm>
            <a:off x="5994946" y="3029303"/>
            <a:ext cx="2678040" cy="1152573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  <p:sp>
        <p:nvSpPr>
          <p:cNvPr id="17" name="正方形/長方形 16"/>
          <p:cNvSpPr/>
          <p:nvPr/>
        </p:nvSpPr>
        <p:spPr bwMode="auto">
          <a:xfrm>
            <a:off x="6060017" y="3283792"/>
            <a:ext cx="306916" cy="166375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5B9BD5"/>
              </a:buClr>
              <a:buSzTx/>
              <a:buFont typeface="Wingdings" pitchFamily="2" charset="2"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316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  <a:solidFill>
            <a:schemeClr val="bg1"/>
          </a:solidFill>
        </p:spPr>
        <p:txBody>
          <a:bodyPr/>
          <a:lstStyle/>
          <a:p>
            <a:r>
              <a:rPr lang="ja-JP" altLang="en-US" sz="2000" dirty="0" smtClean="0"/>
              <a:t>案件シナリオを追加登録する</a:t>
            </a:r>
            <a:endParaRPr kumimoji="1" lang="ja-JP" altLang="en-US" sz="2000" dirty="0"/>
          </a:p>
        </p:txBody>
      </p:sp>
      <p:sp>
        <p:nvSpPr>
          <p:cNvPr id="20" name="正方形/長方形 19"/>
          <p:cNvSpPr/>
          <p:nvPr/>
        </p:nvSpPr>
        <p:spPr>
          <a:xfrm>
            <a:off x="8460404" y="438547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★★★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図 30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863415" y="1261019"/>
            <a:ext cx="86229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案件シナリオの追加は「情報を入力する」→「追加」の２ステップで完了　</a:t>
            </a:r>
            <a:r>
              <a:rPr kumimoji="1" lang="en-US" altLang="ja-JP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※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マイルストーン完了時はワンクリックで更新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86" y="2127188"/>
            <a:ext cx="8096608" cy="3714855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  <p:sp>
        <p:nvSpPr>
          <p:cNvPr id="19" name="二等辺三角形 18"/>
          <p:cNvSpPr/>
          <p:nvPr/>
        </p:nvSpPr>
        <p:spPr bwMode="auto">
          <a:xfrm rot="5400000">
            <a:off x="4721" y="3887608"/>
            <a:ext cx="1428394" cy="194015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126586" y="1847602"/>
            <a:ext cx="2475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案件シナリオ</a:t>
            </a:r>
            <a:r>
              <a:rPr lang="ja-JP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追加</a:t>
            </a:r>
            <a:r>
              <a:rPr lang="ja-JP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結果画面</a:t>
            </a:r>
            <a:r>
              <a:rPr lang="en-US" altLang="ja-JP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11" name="正方形/長方形 10"/>
          <p:cNvSpPr/>
          <p:nvPr/>
        </p:nvSpPr>
        <p:spPr bwMode="auto">
          <a:xfrm>
            <a:off x="3072275" y="5577416"/>
            <a:ext cx="6084081" cy="226483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5B9BD5"/>
              </a:buClr>
              <a:buSzTx/>
              <a:buFont typeface="Wingdings" pitchFamily="2" charset="2"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818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t="2646" b="48142"/>
          <a:stretch/>
        </p:blipFill>
        <p:spPr>
          <a:xfrm>
            <a:off x="4074620" y="2482322"/>
            <a:ext cx="5119318" cy="3374974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</p:pic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4"/>
          <a:srcRect l="27585" t="43150" r="44904" b="49705"/>
          <a:stretch/>
        </p:blipFill>
        <p:spPr>
          <a:xfrm>
            <a:off x="561271" y="2322751"/>
            <a:ext cx="756745" cy="19969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案件を検索する</a:t>
            </a:r>
            <a:endParaRPr kumimoji="1" lang="ja-JP" altLang="en-US" sz="2000" dirty="0"/>
          </a:p>
        </p:txBody>
      </p:sp>
      <p:sp>
        <p:nvSpPr>
          <p:cNvPr id="20" name="正方形/長方形 19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0" name="正方形/長方形 59"/>
          <p:cNvSpPr/>
          <p:nvPr/>
        </p:nvSpPr>
        <p:spPr bwMode="auto">
          <a:xfrm>
            <a:off x="4074620" y="2892972"/>
            <a:ext cx="5119317" cy="2964324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 bwMode="auto">
          <a:xfrm>
            <a:off x="8077201" y="2509838"/>
            <a:ext cx="482600" cy="157162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図 17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863415" y="1261019"/>
            <a:ext cx="86229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案件の検索は「案件検索ボタンを押す」→「検索条件を入力」→「検索ボタンを押す」の３ステップ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で完了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012384" y="1824030"/>
            <a:ext cx="3190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２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検索条件を入力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検索したい案件の条件を入力してください。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00711" y="1824030"/>
            <a:ext cx="3309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案件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検索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ボタン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押す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メニューの案件の右側にある　　をクリックして、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を押下してください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158" y="2772924"/>
            <a:ext cx="2750744" cy="2795039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4"/>
          <a:srcRect l="23259" t="35667" r="73164" b="57987"/>
          <a:stretch/>
        </p:blipFill>
        <p:spPr>
          <a:xfrm>
            <a:off x="2495357" y="2075628"/>
            <a:ext cx="137070" cy="24712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28" name="正方形/長方形 27"/>
          <p:cNvSpPr/>
          <p:nvPr/>
        </p:nvSpPr>
        <p:spPr bwMode="auto">
          <a:xfrm>
            <a:off x="1127405" y="3769785"/>
            <a:ext cx="121535" cy="187766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 bwMode="auto">
          <a:xfrm>
            <a:off x="1251056" y="3969328"/>
            <a:ext cx="769717" cy="198999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6417" y="6241747"/>
            <a:ext cx="681213" cy="233378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4046701" y="5988714"/>
            <a:ext cx="3309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ステップ３：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検索ボタンを押す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　　　　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をクリックしてください。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062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991" y="2347251"/>
            <a:ext cx="8293395" cy="3577991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</p:pic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案件を検索する</a:t>
            </a:r>
            <a:endParaRPr kumimoji="1" lang="ja-JP" altLang="en-US" sz="2000" dirty="0"/>
          </a:p>
        </p:txBody>
      </p:sp>
      <p:sp>
        <p:nvSpPr>
          <p:cNvPr id="20" name="正方形/長方形 19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図 17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1041991" y="1824031"/>
            <a:ext cx="3901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2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【</a:t>
            </a:r>
            <a:r>
              <a:rPr lang="ja-JP" altLang="en-US" sz="12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案件検索結果画面</a:t>
            </a:r>
            <a:r>
              <a:rPr lang="en-US" altLang="ja-JP" sz="12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】</a:t>
            </a: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案件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検索結果が表示されます。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63415" y="1261019"/>
            <a:ext cx="86229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案件の検索は「案件検索ボタンを押す」→「検索条件を入力」→「検索ボタンを押す」の３ステップ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で完了</a:t>
            </a:r>
          </a:p>
        </p:txBody>
      </p:sp>
      <p:sp>
        <p:nvSpPr>
          <p:cNvPr id="11" name="二等辺三角形 10"/>
          <p:cNvSpPr/>
          <p:nvPr/>
        </p:nvSpPr>
        <p:spPr bwMode="auto">
          <a:xfrm rot="5400000">
            <a:off x="4721" y="4056307"/>
            <a:ext cx="1428394" cy="194015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850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84" y="2675665"/>
            <a:ext cx="3535046" cy="3039253"/>
          </a:xfrm>
          <a:prstGeom prst="rect">
            <a:avLst/>
          </a:prstGeom>
          <a:ln>
            <a:solidFill>
              <a:srgbClr val="B1AEAE"/>
            </a:solidFill>
          </a:ln>
        </p:spPr>
      </p:pic>
      <p:sp>
        <p:nvSpPr>
          <p:cNvPr id="42" name="テキスト ボックス 41"/>
          <p:cNvSpPr txBox="1"/>
          <p:nvPr/>
        </p:nvSpPr>
        <p:spPr>
          <a:xfrm>
            <a:off x="4471061" y="5974109"/>
            <a:ext cx="3359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ステップ３：設定完了ボタンを押す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最後に　　　　　　 をクリックしてください。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kumimoji="1" lang="ja-JP" altLang="en-US" sz="2000" dirty="0" smtClean="0"/>
              <a:t>案件を検索する</a:t>
            </a:r>
            <a:r>
              <a:rPr kumimoji="1" lang="en-US" altLang="ja-JP" sz="2000" dirty="0" smtClean="0"/>
              <a:t>(</a:t>
            </a:r>
            <a:r>
              <a:rPr kumimoji="1" lang="ja-JP" altLang="en-US" sz="2000" dirty="0" smtClean="0"/>
              <a:t>補足説明</a:t>
            </a:r>
            <a:r>
              <a:rPr lang="en-US" altLang="ja-JP" sz="2000" dirty="0"/>
              <a:t>)</a:t>
            </a:r>
            <a:endParaRPr kumimoji="1" lang="ja-JP" altLang="en-US" sz="2000" dirty="0"/>
          </a:p>
        </p:txBody>
      </p:sp>
      <p:sp>
        <p:nvSpPr>
          <p:cNvPr id="18" name="正方形/長方形 17"/>
          <p:cNvSpPr/>
          <p:nvPr/>
        </p:nvSpPr>
        <p:spPr>
          <a:xfrm>
            <a:off x="8716884" y="438547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4"/>
          <a:srcRect l="50528" t="91436" r="35934" b="4955"/>
          <a:stretch/>
        </p:blipFill>
        <p:spPr>
          <a:xfrm>
            <a:off x="5032359" y="6266914"/>
            <a:ext cx="809642" cy="148104"/>
          </a:xfrm>
          <a:prstGeom prst="rect">
            <a:avLst/>
          </a:prstGeom>
          <a:ln>
            <a:noFill/>
          </a:ln>
        </p:spPr>
      </p:pic>
      <p:sp>
        <p:nvSpPr>
          <p:cNvPr id="39" name="テキスト ボックス 38"/>
          <p:cNvSpPr txBox="1"/>
          <p:nvPr/>
        </p:nvSpPr>
        <p:spPr>
          <a:xfrm>
            <a:off x="4471061" y="1811330"/>
            <a:ext cx="4668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ステップ２：項目を変更する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項目一覧の　 をクリックすると項目が表示されます。検索項目に追加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したい項目をドラッグ＆ドロップで表示項目一覧に移動させてください。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4" name="正方形/長方形 43"/>
          <p:cNvSpPr/>
          <p:nvPr/>
        </p:nvSpPr>
        <p:spPr bwMode="auto">
          <a:xfrm>
            <a:off x="3425825" y="2892425"/>
            <a:ext cx="433388" cy="142875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863415" y="1261019"/>
            <a:ext cx="86229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検索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項目の変更は「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検索項目変更ボタンを押す」→「項目を変更する」→「設定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完了ボタンを押す」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lang="en-US" altLang="ja-JP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ステップで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完了</a:t>
            </a:r>
            <a:endParaRPr lang="ja-JP" altLang="en-US" sz="1100" dirty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32110" y="909899"/>
            <a:ext cx="902811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noProof="0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補足説明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5" name="直線コネクタ 34"/>
          <p:cNvCxnSpPr/>
          <p:nvPr/>
        </p:nvCxnSpPr>
        <p:spPr>
          <a:xfrm>
            <a:off x="500711" y="1158229"/>
            <a:ext cx="75763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6"/>
          <a:srcRect l="4355" t="14908" r="4216" b="13532"/>
          <a:stretch/>
        </p:blipFill>
        <p:spPr>
          <a:xfrm>
            <a:off x="2325277" y="2085754"/>
            <a:ext cx="697324" cy="16633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7"/>
          <a:srcRect l="10349" t="8176" r="63290" b="44221"/>
          <a:stretch/>
        </p:blipFill>
        <p:spPr>
          <a:xfrm>
            <a:off x="5287684" y="2091461"/>
            <a:ext cx="140611" cy="15869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8"/>
          <a:srcRect b="2648"/>
          <a:stretch/>
        </p:blipFill>
        <p:spPr>
          <a:xfrm>
            <a:off x="4508269" y="2675665"/>
            <a:ext cx="4810991" cy="312934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3" name="正方形/長方形 42"/>
          <p:cNvSpPr/>
          <p:nvPr/>
        </p:nvSpPr>
        <p:spPr bwMode="auto">
          <a:xfrm>
            <a:off x="4598989" y="3403600"/>
            <a:ext cx="1217612" cy="201614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9" y="3546073"/>
            <a:ext cx="2966727" cy="1862697"/>
          </a:xfrm>
          <a:prstGeom prst="rect">
            <a:avLst/>
          </a:prstGeom>
        </p:spPr>
      </p:pic>
      <p:sp>
        <p:nvSpPr>
          <p:cNvPr id="38" name="正方形/長方形 37"/>
          <p:cNvSpPr/>
          <p:nvPr/>
        </p:nvSpPr>
        <p:spPr bwMode="auto">
          <a:xfrm>
            <a:off x="6337300" y="3390900"/>
            <a:ext cx="93664" cy="114300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7" name="正方形/長方形 46"/>
          <p:cNvSpPr/>
          <p:nvPr/>
        </p:nvSpPr>
        <p:spPr bwMode="auto">
          <a:xfrm>
            <a:off x="7818966" y="3807883"/>
            <a:ext cx="1435101" cy="278387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57" name="直線矢印コネクタ 56"/>
          <p:cNvCxnSpPr>
            <a:endCxn id="43" idx="3"/>
          </p:cNvCxnSpPr>
          <p:nvPr/>
        </p:nvCxnSpPr>
        <p:spPr bwMode="auto">
          <a:xfrm flipH="1" flipV="1">
            <a:off x="5816601" y="3504407"/>
            <a:ext cx="2014227" cy="453760"/>
          </a:xfrm>
          <a:prstGeom prst="straightConnector1">
            <a:avLst/>
          </a:prstGeom>
          <a:solidFill>
            <a:srgbClr val="70C1D2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正方形/長方形 49"/>
          <p:cNvSpPr/>
          <p:nvPr/>
        </p:nvSpPr>
        <p:spPr bwMode="auto">
          <a:xfrm>
            <a:off x="6906683" y="5581649"/>
            <a:ext cx="677334" cy="177801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00711" y="1824030"/>
            <a:ext cx="3368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ステップ１：検索項目変更ボタンを押す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案件検索画面の右上にある　　　　　　</a:t>
            </a:r>
            <a:r>
              <a:rPr lang="ja-JP" altLang="en-US" sz="11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クリック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してください。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37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000" dirty="0" smtClean="0"/>
              <a:t>案件リストを作成する～案件リストとは？～</a:t>
            </a:r>
            <a:endParaRPr kumimoji="1" lang="ja-JP" altLang="en-US" sz="2000" dirty="0"/>
          </a:p>
        </p:txBody>
      </p:sp>
      <p:grpSp>
        <p:nvGrpSpPr>
          <p:cNvPr id="19" name="グループ化 18"/>
          <p:cNvGrpSpPr/>
          <p:nvPr/>
        </p:nvGrpSpPr>
        <p:grpSpPr>
          <a:xfrm>
            <a:off x="465365" y="1600311"/>
            <a:ext cx="2735035" cy="307777"/>
            <a:chOff x="104299" y="835750"/>
            <a:chExt cx="6561972" cy="307777"/>
          </a:xfrm>
        </p:grpSpPr>
        <p:sp>
          <p:nvSpPr>
            <p:cNvPr id="20" name="正方形/長方形 19"/>
            <p:cNvSpPr/>
            <p:nvPr/>
          </p:nvSpPr>
          <p:spPr>
            <a:xfrm>
              <a:off x="104299" y="835750"/>
              <a:ext cx="518129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400" b="1" dirty="0" smtClean="0">
                  <a:solidFill>
                    <a:schemeClr val="accent6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どんな利便性があるの？</a:t>
              </a:r>
              <a:endParaRPr lang="ja-JP" altLang="en-US" sz="1400" b="1" dirty="0">
                <a:solidFill>
                  <a:schemeClr val="accent6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21" name="直線コネクタ 20"/>
            <p:cNvCxnSpPr/>
            <p:nvPr/>
          </p:nvCxnSpPr>
          <p:spPr>
            <a:xfrm>
              <a:off x="197514" y="1115698"/>
              <a:ext cx="6468757" cy="0"/>
            </a:xfrm>
            <a:prstGeom prst="line">
              <a:avLst/>
            </a:prstGeom>
            <a:ln w="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テキスト ボックス 21"/>
          <p:cNvSpPr txBox="1"/>
          <p:nvPr/>
        </p:nvSpPr>
        <p:spPr>
          <a:xfrm>
            <a:off x="1070574" y="1988980"/>
            <a:ext cx="8343937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１．自分が管理すべき案件を自動でリストアップすることが可能です！</a:t>
            </a:r>
            <a:endParaRPr lang="en-US" altLang="ja-JP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２．案件の前進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後退が可視化されるため、一目で案件の進捗を把握できます！</a:t>
            </a:r>
            <a:endParaRPr lang="en-US" altLang="ja-JP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３．</a:t>
            </a:r>
            <a:r>
              <a:rPr lang="en-US" altLang="ja-JP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Excel</a:t>
            </a:r>
            <a:r>
              <a:rPr lang="ja-JP" altLang="en-US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のように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フィルタやソートをすることができます！</a:t>
            </a:r>
            <a:endParaRPr lang="en-US" altLang="ja-JP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45" y="3089948"/>
            <a:ext cx="8319696" cy="303259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33" name="正方形/長方形 32"/>
          <p:cNvSpPr/>
          <p:nvPr/>
        </p:nvSpPr>
        <p:spPr>
          <a:xfrm>
            <a:off x="2484141" y="6282668"/>
            <a:ext cx="182247" cy="148856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 dirty="0" smtClean="0">
              <a:solidFill>
                <a:schemeClr val="tx1"/>
              </a:solidFill>
            </a:endParaRPr>
          </a:p>
        </p:txBody>
      </p:sp>
      <p:sp>
        <p:nvSpPr>
          <p:cNvPr id="35" name="AutoShape 8"/>
          <p:cNvSpPr>
            <a:spLocks noChangeArrowheads="1"/>
          </p:cNvSpPr>
          <p:nvPr/>
        </p:nvSpPr>
        <p:spPr bwMode="auto">
          <a:xfrm>
            <a:off x="1920572" y="6198038"/>
            <a:ext cx="3473847" cy="31811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 lIns="108000" tIns="72000" rIns="108000" bIns="72000" anchor="t">
            <a:noAutofit/>
          </a:bodyPr>
          <a:lstStyle/>
          <a:p>
            <a:pPr>
              <a:lnSpc>
                <a:spcPct val="114000"/>
              </a:lnSpc>
              <a:defRPr/>
            </a:pPr>
            <a:r>
              <a:rPr lang="ja-JP" altLang="en-US" sz="1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凡例　</a:t>
            </a:r>
            <a:r>
              <a:rPr lang="ja-JP" altLang="en-US" sz="1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</a:t>
            </a:r>
            <a:r>
              <a:rPr lang="ja-JP" altLang="en-US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増加・前進　　　　　減少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・後退　</a:t>
            </a:r>
            <a:r>
              <a:rPr lang="ja-JP" altLang="en-US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1000" b="1" dirty="0" smtClean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赤字</a:t>
            </a:r>
            <a:r>
              <a:rPr lang="ja-JP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ja-JP" altLang="en-US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期限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超過　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lnSpc>
                <a:spcPct val="114000"/>
              </a:lnSpc>
              <a:defRPr/>
            </a:pP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lnSpc>
                <a:spcPct val="114000"/>
              </a:lnSpc>
              <a:defRPr/>
            </a:pPr>
            <a:r>
              <a:rPr lang="ja-JP" altLang="en-US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lang="en-US" altLang="ja-JP" sz="10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6" name="AutoShape 8"/>
          <p:cNvSpPr>
            <a:spLocks noChangeArrowheads="1"/>
          </p:cNvSpPr>
          <p:nvPr/>
        </p:nvSpPr>
        <p:spPr bwMode="auto">
          <a:xfrm>
            <a:off x="3612764" y="6210916"/>
            <a:ext cx="1930035" cy="31811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 lIns="108000" tIns="72000" rIns="108000" bIns="72000" anchor="t">
            <a:noAutofit/>
          </a:bodyPr>
          <a:lstStyle/>
          <a:p>
            <a:pPr>
              <a:lnSpc>
                <a:spcPct val="114000"/>
              </a:lnSpc>
              <a:defRPr/>
            </a:pPr>
            <a:endParaRPr lang="en-US" altLang="ja-JP" sz="10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7" name="AutoShape 8"/>
          <p:cNvSpPr>
            <a:spLocks noChangeArrowheads="1"/>
          </p:cNvSpPr>
          <p:nvPr/>
        </p:nvSpPr>
        <p:spPr bwMode="auto">
          <a:xfrm>
            <a:off x="1905908" y="6208850"/>
            <a:ext cx="528762" cy="31811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 lIns="108000" tIns="72000" rIns="108000" bIns="72000" anchor="t">
            <a:noAutofit/>
          </a:bodyPr>
          <a:lstStyle/>
          <a:p>
            <a:pPr algn="ctr">
              <a:lnSpc>
                <a:spcPct val="114000"/>
              </a:lnSpc>
              <a:defRPr/>
            </a:pPr>
            <a:endParaRPr lang="en-US" altLang="ja-JP" sz="1000" b="1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1920572" y="6206860"/>
            <a:ext cx="3572756" cy="328571"/>
          </a:xfrm>
          <a:prstGeom prst="rect">
            <a:avLst/>
          </a:prstGeom>
          <a:noFill/>
          <a:ln w="31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chemeClr val="tx1"/>
              </a:solidFill>
            </a:endParaRPr>
          </a:p>
        </p:txBody>
      </p:sp>
      <p:sp>
        <p:nvSpPr>
          <p:cNvPr id="39" name="AutoShape 8"/>
          <p:cNvSpPr>
            <a:spLocks noChangeArrowheads="1"/>
          </p:cNvSpPr>
          <p:nvPr/>
        </p:nvSpPr>
        <p:spPr bwMode="auto">
          <a:xfrm>
            <a:off x="4363097" y="6217314"/>
            <a:ext cx="1208912" cy="31811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 lIns="108000" tIns="72000" rIns="108000" bIns="72000" anchor="t">
            <a:noAutofit/>
          </a:bodyPr>
          <a:lstStyle/>
          <a:p>
            <a:pPr>
              <a:lnSpc>
                <a:spcPct val="114000"/>
              </a:lnSpc>
              <a:defRPr/>
            </a:pPr>
            <a:endParaRPr lang="en-US" altLang="ja-JP" sz="10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35564" y="2844260"/>
            <a:ext cx="16108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案件リスト画面</a:t>
            </a: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20184" y="1247781"/>
            <a:ext cx="91664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一定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の条件に合致する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案件をリストアップする機能です</a:t>
            </a:r>
            <a:endParaRPr lang="en-US" altLang="ja-JP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3" y="2009315"/>
            <a:ext cx="629738" cy="629738"/>
          </a:xfrm>
          <a:prstGeom prst="rect">
            <a:avLst/>
          </a:prstGeom>
        </p:spPr>
      </p:pic>
      <p:sp>
        <p:nvSpPr>
          <p:cNvPr id="31" name="正方形/長方形 30"/>
          <p:cNvSpPr/>
          <p:nvPr/>
        </p:nvSpPr>
        <p:spPr>
          <a:xfrm>
            <a:off x="432110" y="909899"/>
            <a:ext cx="1620957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noProof="0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案件リストとは？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2" name="直線コネクタ 31"/>
          <p:cNvCxnSpPr/>
          <p:nvPr/>
        </p:nvCxnSpPr>
        <p:spPr>
          <a:xfrm>
            <a:off x="500711" y="1158229"/>
            <a:ext cx="1445687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5"/>
          <a:srcRect l="6730" t="449" r="7621" b="6292"/>
          <a:stretch/>
        </p:blipFill>
        <p:spPr>
          <a:xfrm>
            <a:off x="3479918" y="6288911"/>
            <a:ext cx="184558" cy="142613"/>
          </a:xfrm>
          <a:prstGeom prst="rect">
            <a:avLst/>
          </a:prstGeom>
          <a:solidFill>
            <a:srgbClr val="FFCCCC"/>
          </a:solidFill>
        </p:spPr>
      </p:pic>
    </p:spTree>
    <p:extLst>
      <p:ext uri="{BB962C8B-B14F-4D97-AF65-F5344CB8AC3E}">
        <p14:creationId xmlns:p14="http://schemas.microsoft.com/office/powerpoint/2010/main" val="136348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/>
          <p:cNvSpPr txBox="1"/>
          <p:nvPr/>
        </p:nvSpPr>
        <p:spPr>
          <a:xfrm>
            <a:off x="5664412" y="5534731"/>
            <a:ext cx="3559954" cy="912250"/>
          </a:xfrm>
          <a:prstGeom prst="rect">
            <a:avLst/>
          </a:prstGeom>
          <a:noFill/>
          <a:ln w="15875">
            <a:solidFill>
              <a:schemeClr val="accent6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案件状況の可視化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以下の通り、色で案件の状態が表現されます。</a:t>
            </a:r>
            <a:endParaRPr lang="en-US" altLang="ja-JP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67" y="2234488"/>
            <a:ext cx="8319696" cy="303259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000" dirty="0" smtClean="0"/>
              <a:t>案件リスト画面・画面構成</a:t>
            </a:r>
            <a:endParaRPr kumimoji="1" lang="ja-JP" altLang="en-US" sz="2000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5636946" y="6083406"/>
            <a:ext cx="3666101" cy="337393"/>
            <a:chOff x="5636946" y="5822691"/>
            <a:chExt cx="3666101" cy="337393"/>
          </a:xfrm>
        </p:grpSpPr>
        <p:sp>
          <p:nvSpPr>
            <p:cNvPr id="33" name="正方形/長方形 32"/>
            <p:cNvSpPr/>
            <p:nvPr/>
          </p:nvSpPr>
          <p:spPr>
            <a:xfrm>
              <a:off x="6215179" y="5907321"/>
              <a:ext cx="182247" cy="148856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35" name="AutoShape 8"/>
            <p:cNvSpPr>
              <a:spLocks noChangeArrowheads="1"/>
            </p:cNvSpPr>
            <p:nvPr/>
          </p:nvSpPr>
          <p:spPr bwMode="auto">
            <a:xfrm>
              <a:off x="5651610" y="5822691"/>
              <a:ext cx="3473847" cy="31811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72000" rIns="108000" bIns="72000" anchor="t">
              <a:noAutofit/>
            </a:bodyPr>
            <a:lstStyle/>
            <a:p>
              <a:pPr>
                <a:lnSpc>
                  <a:spcPct val="114000"/>
                </a:lnSpc>
                <a:defRPr/>
              </a:pPr>
              <a:r>
                <a:rPr lang="ja-JP" altLang="en-US" sz="10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凡例　</a:t>
              </a:r>
              <a:r>
                <a:rPr lang="ja-JP" altLang="en-US" sz="1000" b="1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　　　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増加・前進　　　　　減少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・後退　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</a:t>
              </a:r>
              <a:r>
                <a:rPr lang="ja-JP" altLang="en-US" sz="1000" b="1" dirty="0" smtClean="0">
                  <a:solidFill>
                    <a:srgbClr val="C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赤字</a:t>
              </a:r>
              <a:r>
                <a:rPr lang="ja-JP" altLang="en-US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 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期限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超過　</a:t>
              </a:r>
              <a:endPara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36" name="AutoShape 8"/>
            <p:cNvSpPr>
              <a:spLocks noChangeArrowheads="1"/>
            </p:cNvSpPr>
            <p:nvPr/>
          </p:nvSpPr>
          <p:spPr bwMode="auto">
            <a:xfrm>
              <a:off x="7343802" y="5835569"/>
              <a:ext cx="1930035" cy="31811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72000" rIns="108000" bIns="72000" anchor="t">
              <a:noAutofit/>
            </a:bodyPr>
            <a:lstStyle/>
            <a:p>
              <a:pPr>
                <a:lnSpc>
                  <a:spcPct val="114000"/>
                </a:lnSpc>
                <a:defRPr/>
              </a:pPr>
              <a:endParaRPr lang="en-US" altLang="ja-JP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37" name="AutoShape 8"/>
            <p:cNvSpPr>
              <a:spLocks noChangeArrowheads="1"/>
            </p:cNvSpPr>
            <p:nvPr/>
          </p:nvSpPr>
          <p:spPr bwMode="auto">
            <a:xfrm>
              <a:off x="5636946" y="5833503"/>
              <a:ext cx="528762" cy="31811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72000" rIns="108000" bIns="72000" anchor="t">
              <a:noAutofit/>
            </a:bodyPr>
            <a:lstStyle/>
            <a:p>
              <a:pPr algn="ctr">
                <a:lnSpc>
                  <a:spcPct val="114000"/>
                </a:lnSpc>
                <a:defRPr/>
              </a:pPr>
              <a:endParaRPr lang="en-US" altLang="ja-JP" sz="1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38" name="正方形/長方形 37"/>
            <p:cNvSpPr/>
            <p:nvPr/>
          </p:nvSpPr>
          <p:spPr>
            <a:xfrm>
              <a:off x="5651610" y="5831513"/>
              <a:ext cx="3572756" cy="328571"/>
            </a:xfrm>
            <a:prstGeom prst="rect">
              <a:avLst/>
            </a:prstGeom>
            <a:noFill/>
            <a:ln w="3175">
              <a:noFill/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39" name="AutoShape 8"/>
            <p:cNvSpPr>
              <a:spLocks noChangeArrowheads="1"/>
            </p:cNvSpPr>
            <p:nvPr/>
          </p:nvSpPr>
          <p:spPr bwMode="auto">
            <a:xfrm>
              <a:off x="8094135" y="5841967"/>
              <a:ext cx="1208912" cy="31811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 lIns="108000" tIns="72000" rIns="108000" bIns="72000" anchor="t">
              <a:noAutofit/>
            </a:bodyPr>
            <a:lstStyle/>
            <a:p>
              <a:pPr>
                <a:lnSpc>
                  <a:spcPct val="114000"/>
                </a:lnSpc>
                <a:defRPr/>
              </a:pPr>
              <a:endParaRPr lang="en-US" altLang="ja-JP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pic>
          <p:nvPicPr>
            <p:cNvPr id="3" name="図 2"/>
            <p:cNvPicPr>
              <a:picLocks noChangeAspect="1"/>
            </p:cNvPicPr>
            <p:nvPr/>
          </p:nvPicPr>
          <p:blipFill rotWithShape="1">
            <a:blip r:embed="rId4"/>
            <a:srcRect l="6730" t="449" r="7621" b="6292"/>
            <a:stretch/>
          </p:blipFill>
          <p:spPr>
            <a:xfrm>
              <a:off x="7210956" y="5913564"/>
              <a:ext cx="184558" cy="142613"/>
            </a:xfrm>
            <a:prstGeom prst="rect">
              <a:avLst/>
            </a:prstGeom>
            <a:solidFill>
              <a:srgbClr val="FFCCCC"/>
            </a:solidFill>
          </p:spPr>
        </p:pic>
      </p:grpSp>
      <p:cxnSp>
        <p:nvCxnSpPr>
          <p:cNvPr id="28" name="カギ線コネクタ 27"/>
          <p:cNvCxnSpPr>
            <a:stCxn id="26" idx="1"/>
            <a:endCxn id="29" idx="2"/>
          </p:cNvCxnSpPr>
          <p:nvPr/>
        </p:nvCxnSpPr>
        <p:spPr>
          <a:xfrm rot="10800000">
            <a:off x="5169332" y="5273486"/>
            <a:ext cx="495081" cy="717371"/>
          </a:xfrm>
          <a:prstGeom prst="bentConnector2">
            <a:avLst/>
          </a:prstGeom>
          <a:ln w="15875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3194912" y="2526864"/>
            <a:ext cx="3948837" cy="2746621"/>
          </a:xfrm>
          <a:prstGeom prst="rect">
            <a:avLst/>
          </a:prstGeom>
          <a:noFill/>
          <a:ln w="15875">
            <a:solidFill>
              <a:schemeClr val="accent6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endParaRPr lang="en-US" altLang="ja-JP" sz="600" b="1" u="sng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847895" y="2513115"/>
            <a:ext cx="2197005" cy="2753972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endParaRPr lang="en-US" altLang="ja-JP" sz="600" b="1" u="sng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8756651" y="2307167"/>
            <a:ext cx="203200" cy="186266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endParaRPr lang="en-US" altLang="ja-JP" sz="600" b="1" u="sng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2209581" y="5540422"/>
            <a:ext cx="2756209" cy="906559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各画面への遷移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青文字をクリックすることで、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顧客シート、案件シートへ遷移可能です。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819165" y="1295352"/>
            <a:ext cx="3126230" cy="799118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条件の設定</a:t>
            </a:r>
            <a:endParaRPr lang="en-US" altLang="ja-JP" sz="1200" b="1" u="sng" dirty="0" smtClean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クリックすることで、［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列の固定］［昇順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］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［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降順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］［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フィルター］が表示されます。</a:t>
            </a:r>
            <a:endParaRPr lang="en-US" altLang="ja-JP" sz="1100" b="1" u="sng" dirty="0" smtClean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endParaRPr lang="en-US" altLang="ja-JP" sz="1200" b="1" u="sng" dirty="0" smtClean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43" name="カギ線コネクタ 42"/>
          <p:cNvCxnSpPr>
            <a:stCxn id="42" idx="3"/>
            <a:endCxn id="34" idx="0"/>
          </p:cNvCxnSpPr>
          <p:nvPr/>
        </p:nvCxnSpPr>
        <p:spPr>
          <a:xfrm>
            <a:off x="7945395" y="1694911"/>
            <a:ext cx="912856" cy="612256"/>
          </a:xfrm>
          <a:prstGeom prst="bentConnector2">
            <a:avLst/>
          </a:prstGeom>
          <a:ln w="15875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カギ線コネクタ 43"/>
          <p:cNvCxnSpPr>
            <a:stCxn id="40" idx="1"/>
            <a:endCxn id="30" idx="2"/>
          </p:cNvCxnSpPr>
          <p:nvPr/>
        </p:nvCxnSpPr>
        <p:spPr>
          <a:xfrm rot="10800000">
            <a:off x="1946399" y="5267088"/>
            <a:ext cx="263183" cy="726615"/>
          </a:xfrm>
          <a:prstGeom prst="bentConnector2">
            <a:avLst/>
          </a:prstGeom>
          <a:ln w="15875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正方形/長方形 40"/>
          <p:cNvSpPr/>
          <p:nvPr/>
        </p:nvSpPr>
        <p:spPr>
          <a:xfrm>
            <a:off x="432110" y="909899"/>
            <a:ext cx="1980029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u="sng" dirty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案件リスト</a:t>
            </a:r>
            <a:r>
              <a:rPr lang="ja-JP" altLang="en-US" sz="1400" b="1" u="sng" noProof="0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・画面構成</a:t>
            </a:r>
            <a:endParaRPr kumimoji="1" lang="ja-JP" altLang="en-US" sz="1400" b="1" i="0" u="sng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940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テキスト ボックス 28"/>
          <p:cNvSpPr txBox="1"/>
          <p:nvPr/>
        </p:nvSpPr>
        <p:spPr>
          <a:xfrm>
            <a:off x="4939938" y="1824030"/>
            <a:ext cx="4307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ステップ２：リスト画面から新規登録を押す</a:t>
            </a:r>
            <a:endParaRPr lang="ja-JP" altLang="en-US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案件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リスト画面にある新規登録をクリックします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/>
              <a:t>案件</a:t>
            </a:r>
            <a:r>
              <a:rPr lang="ja-JP" altLang="en-US" sz="2000" dirty="0" smtClean="0"/>
              <a:t>リストを作成する</a:t>
            </a:r>
            <a:endParaRPr kumimoji="1" lang="ja-JP" altLang="en-US" sz="2000" dirty="0"/>
          </a:p>
        </p:txBody>
      </p:sp>
      <p:sp>
        <p:nvSpPr>
          <p:cNvPr id="20" name="正方形/長方形 19"/>
          <p:cNvSpPr/>
          <p:nvPr/>
        </p:nvSpPr>
        <p:spPr>
          <a:xfrm>
            <a:off x="8716884" y="438547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1" name="直線コネクタ 30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33" name="テキスト ボックス 32"/>
          <p:cNvSpPr txBox="1"/>
          <p:nvPr/>
        </p:nvSpPr>
        <p:spPr>
          <a:xfrm>
            <a:off x="863415" y="1261019"/>
            <a:ext cx="89013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案件リストの作成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は「案件ボタンを押す」→「リスト画面から新規登録を押す」→「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新規リスト登録」→「更新条件の編集」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endParaRPr lang="en-US" altLang="ja-JP" sz="1100" dirty="0" smtClean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「条件を入力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」→「更新ボタンを押す」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の６ステップ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で完了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00711" y="1824030"/>
            <a:ext cx="3309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案件ボタン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押す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メニューの案件右側にある　　をクリックして、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を押下してください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4"/>
          <a:srcRect l="23259" t="35667" r="73164" b="57987"/>
          <a:stretch/>
        </p:blipFill>
        <p:spPr>
          <a:xfrm>
            <a:off x="2337868" y="2075628"/>
            <a:ext cx="137070" cy="24712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798" y="2669164"/>
            <a:ext cx="1899186" cy="288073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8" name="正方形/長方形 37"/>
          <p:cNvSpPr/>
          <p:nvPr/>
        </p:nvSpPr>
        <p:spPr bwMode="auto">
          <a:xfrm>
            <a:off x="1431431" y="3701594"/>
            <a:ext cx="113623" cy="200851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9" name="正方形/長方形 38"/>
          <p:cNvSpPr/>
          <p:nvPr/>
        </p:nvSpPr>
        <p:spPr bwMode="auto">
          <a:xfrm>
            <a:off x="1561377" y="3701594"/>
            <a:ext cx="696750" cy="200851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610" y="2331943"/>
            <a:ext cx="606189" cy="18651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9802" y="2656464"/>
            <a:ext cx="3667082" cy="275210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1" name="正方形/長方形 40"/>
          <p:cNvSpPr/>
          <p:nvPr/>
        </p:nvSpPr>
        <p:spPr bwMode="auto">
          <a:xfrm>
            <a:off x="6743953" y="4805051"/>
            <a:ext cx="386809" cy="453754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81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16622" y="3448250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2400" b="1" dirty="0">
                <a:solidFill>
                  <a:srgbClr val="4472C4"/>
                </a:solidFill>
                <a:latin typeface="メイリオ"/>
                <a:ea typeface="メイリオ"/>
              </a:rPr>
              <a:t>１</a:t>
            </a:r>
            <a:r>
              <a:rPr lang="ja-JP" altLang="en-US" sz="2400" b="1" noProof="0" dirty="0" err="1" smtClean="0">
                <a:solidFill>
                  <a:srgbClr val="4472C4"/>
                </a:solidFill>
                <a:latin typeface="メイリオ"/>
                <a:ea typeface="メイリオ"/>
              </a:rPr>
              <a:t>．</a:t>
            </a:r>
            <a:r>
              <a:rPr lang="ja-JP" altLang="en-US" sz="2400" b="1" noProof="0" dirty="0" smtClean="0">
                <a:solidFill>
                  <a:srgbClr val="4472C4"/>
                </a:solidFill>
                <a:latin typeface="メイリオ"/>
                <a:ea typeface="メイリオ"/>
              </a:rPr>
              <a:t>メニュー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/>
              <a:ea typeface="メイリオ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32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テキスト ボックス 28"/>
          <p:cNvSpPr txBox="1"/>
          <p:nvPr/>
        </p:nvSpPr>
        <p:spPr>
          <a:xfrm>
            <a:off x="501339" y="1828264"/>
            <a:ext cx="430729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ステップ３：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新規リスト登録</a:t>
            </a:r>
            <a:endParaRPr lang="ja-JP" altLang="en-US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新規案件リスト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の名称を入力し、　　　　　をクリックしてください。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/>
              <a:t>案件</a:t>
            </a:r>
            <a:r>
              <a:rPr lang="ja-JP" altLang="en-US" sz="2000" dirty="0" smtClean="0"/>
              <a:t>リストを作成する</a:t>
            </a:r>
            <a:endParaRPr kumimoji="1" lang="ja-JP" altLang="en-US" sz="2000" dirty="0"/>
          </a:p>
        </p:txBody>
      </p:sp>
      <p:sp>
        <p:nvSpPr>
          <p:cNvPr id="20" name="正方形/長方形 19"/>
          <p:cNvSpPr/>
          <p:nvPr/>
        </p:nvSpPr>
        <p:spPr>
          <a:xfrm>
            <a:off x="8716884" y="438547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1" name="直線コネクタ 30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42" y="2766983"/>
            <a:ext cx="3650335" cy="2664007"/>
          </a:xfrm>
          <a:prstGeom prst="rect">
            <a:avLst/>
          </a:prstGeom>
          <a:ln>
            <a:solidFill>
              <a:srgbClr val="B1AEAE"/>
            </a:solidFill>
          </a:ln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2021" y="3432230"/>
            <a:ext cx="1828299" cy="108103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2" name="正方形/長方形 21"/>
          <p:cNvSpPr/>
          <p:nvPr/>
        </p:nvSpPr>
        <p:spPr bwMode="auto">
          <a:xfrm>
            <a:off x="1425574" y="3756025"/>
            <a:ext cx="911225" cy="200026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 bwMode="auto">
          <a:xfrm>
            <a:off x="2319868" y="4274350"/>
            <a:ext cx="626532" cy="174520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35" name="図 34"/>
          <p:cNvPicPr>
            <a:picLocks noChangeAspect="1"/>
          </p:cNvPicPr>
          <p:nvPr/>
        </p:nvPicPr>
        <p:blipFill rotWithShape="1">
          <a:blip r:embed="rId6"/>
          <a:srcRect l="49736" t="56400" r="35403" b="34518"/>
          <a:stretch/>
        </p:blipFill>
        <p:spPr>
          <a:xfrm>
            <a:off x="2687888" y="2105883"/>
            <a:ext cx="675815" cy="163985"/>
          </a:xfrm>
          <a:prstGeom prst="rect">
            <a:avLst/>
          </a:prstGeom>
          <a:ln>
            <a:noFill/>
          </a:ln>
        </p:spPr>
      </p:pic>
      <p:sp>
        <p:nvSpPr>
          <p:cNvPr id="26" name="テキスト ボックス 25"/>
          <p:cNvSpPr txBox="1"/>
          <p:nvPr/>
        </p:nvSpPr>
        <p:spPr>
          <a:xfrm>
            <a:off x="5180702" y="1811330"/>
            <a:ext cx="40447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４</a:t>
            </a: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更新条件の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編集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ステップ３で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作ったリストの　　　  から　　　   　</a:t>
            </a:r>
            <a:r>
              <a:rPr lang="ja-JP" altLang="en-US" sz="11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クリックしてください。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6" name="図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0687" y="2070162"/>
            <a:ext cx="444204" cy="218975"/>
          </a:xfrm>
          <a:prstGeom prst="rect">
            <a:avLst/>
          </a:prstGeom>
          <a:ln>
            <a:noFill/>
          </a:ln>
        </p:spPr>
      </p:pic>
      <p:pic>
        <p:nvPicPr>
          <p:cNvPr id="39" name="図 38"/>
          <p:cNvPicPr>
            <a:picLocks noChangeAspect="1"/>
          </p:cNvPicPr>
          <p:nvPr/>
        </p:nvPicPr>
        <p:blipFill rotWithShape="1">
          <a:blip r:embed="rId8"/>
          <a:srcRect t="11935"/>
          <a:stretch/>
        </p:blipFill>
        <p:spPr>
          <a:xfrm>
            <a:off x="5180702" y="2869472"/>
            <a:ext cx="4425257" cy="179995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0" name="正方形/長方形 39"/>
          <p:cNvSpPr/>
          <p:nvPr/>
        </p:nvSpPr>
        <p:spPr bwMode="auto">
          <a:xfrm>
            <a:off x="8212668" y="3577809"/>
            <a:ext cx="431800" cy="236424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1" name="正方形/長方形 40"/>
          <p:cNvSpPr/>
          <p:nvPr/>
        </p:nvSpPr>
        <p:spPr bwMode="auto">
          <a:xfrm>
            <a:off x="7492293" y="3958427"/>
            <a:ext cx="1086072" cy="162934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 rotWithShape="1">
          <a:blip r:embed="rId9"/>
          <a:srcRect r="44083" b="6820"/>
          <a:stretch/>
        </p:blipFill>
        <p:spPr>
          <a:xfrm>
            <a:off x="7911541" y="2084695"/>
            <a:ext cx="629863" cy="17720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3" name="テキスト ボックス 22"/>
          <p:cNvSpPr txBox="1"/>
          <p:nvPr/>
        </p:nvSpPr>
        <p:spPr>
          <a:xfrm>
            <a:off x="863415" y="1261019"/>
            <a:ext cx="89013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案件リストの作成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は「案件ボタンを押す」→「リスト画面から新規登録を押す」→「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新規リスト登録」→「更新条件の編集」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endParaRPr lang="en-US" altLang="ja-JP" sz="1100" dirty="0" smtClean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「条件を入力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」→「更新ボタンを押す」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の６ステップ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で完了</a:t>
            </a:r>
          </a:p>
        </p:txBody>
      </p:sp>
    </p:spTree>
    <p:extLst>
      <p:ext uri="{BB962C8B-B14F-4D97-AF65-F5344CB8AC3E}">
        <p14:creationId xmlns:p14="http://schemas.microsoft.com/office/powerpoint/2010/main" val="367861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テキスト ボックス 28"/>
          <p:cNvSpPr txBox="1"/>
          <p:nvPr/>
        </p:nvSpPr>
        <p:spPr>
          <a:xfrm>
            <a:off x="545667" y="1819797"/>
            <a:ext cx="430729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５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条件を入力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リストアップしたい案件の条件を入力し　　　　　 </a:t>
            </a:r>
            <a:r>
              <a:rPr lang="ja-JP" altLang="en-US" sz="12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クリックしてください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/>
              <a:t>案件</a:t>
            </a:r>
            <a:r>
              <a:rPr lang="ja-JP" altLang="en-US" sz="2000" dirty="0" smtClean="0"/>
              <a:t>リストを作成する</a:t>
            </a:r>
            <a:endParaRPr kumimoji="1" lang="ja-JP" altLang="en-US" sz="2000" dirty="0"/>
          </a:p>
        </p:txBody>
      </p:sp>
      <p:sp>
        <p:nvSpPr>
          <p:cNvPr id="20" name="正方形/長方形 19"/>
          <p:cNvSpPr/>
          <p:nvPr/>
        </p:nvSpPr>
        <p:spPr>
          <a:xfrm>
            <a:off x="8716884" y="438547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1" name="直線コネクタ 30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624" y="2093162"/>
            <a:ext cx="668282" cy="19420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283" y="2849723"/>
            <a:ext cx="3821148" cy="294437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0" name="正方形/長方形 39"/>
          <p:cNvSpPr/>
          <p:nvPr/>
        </p:nvSpPr>
        <p:spPr bwMode="auto">
          <a:xfrm>
            <a:off x="1457324" y="3992833"/>
            <a:ext cx="3030391" cy="1801268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1" name="正方形/長方形 40"/>
          <p:cNvSpPr/>
          <p:nvPr/>
        </p:nvSpPr>
        <p:spPr bwMode="auto">
          <a:xfrm>
            <a:off x="3400425" y="2869296"/>
            <a:ext cx="511176" cy="162829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172237" y="1811330"/>
            <a:ext cx="4009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６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更新ボタンを押す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最後に　　　 をクリックすると更新条件に合致する案件が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リストアップ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されます。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6"/>
          <a:srcRect l="11900" t="17271" r="10389" b="13699"/>
          <a:stretch/>
        </p:blipFill>
        <p:spPr>
          <a:xfrm>
            <a:off x="5722515" y="2079332"/>
            <a:ext cx="367269" cy="17751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3" name="二等辺三角形 42"/>
          <p:cNvSpPr/>
          <p:nvPr/>
        </p:nvSpPr>
        <p:spPr bwMode="auto">
          <a:xfrm rot="10800000">
            <a:off x="6494051" y="4119815"/>
            <a:ext cx="1428394" cy="194015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63415" y="1261019"/>
            <a:ext cx="89013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案件リストの作成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は「案件ボタンを押す」→「リスト画面から新規登録を押す」→「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新規リスト登録」→「更新条件の編集」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endParaRPr lang="en-US" altLang="ja-JP" sz="1100" dirty="0" smtClean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「条件を入力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」→「更新ボタンを押す」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の６ステップ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で完了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2237" y="4700277"/>
            <a:ext cx="4234614" cy="91399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2237" y="2869296"/>
            <a:ext cx="4234614" cy="86407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33" name="正方形/長方形 32"/>
          <p:cNvSpPr/>
          <p:nvPr/>
        </p:nvSpPr>
        <p:spPr bwMode="auto">
          <a:xfrm>
            <a:off x="7827863" y="4723039"/>
            <a:ext cx="732243" cy="615643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7" name="正方形/長方形 36"/>
          <p:cNvSpPr/>
          <p:nvPr/>
        </p:nvSpPr>
        <p:spPr bwMode="auto">
          <a:xfrm>
            <a:off x="7807326" y="3486151"/>
            <a:ext cx="403224" cy="196850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651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/>
          <a:srcRect t="8056" b="20827"/>
          <a:stretch/>
        </p:blipFill>
        <p:spPr>
          <a:xfrm>
            <a:off x="583295" y="3543367"/>
            <a:ext cx="6029498" cy="235037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案件リストを作成する</a:t>
            </a:r>
            <a:endParaRPr kumimoji="1" lang="ja-JP" altLang="en-US" sz="2000" dirty="0"/>
          </a:p>
        </p:txBody>
      </p:sp>
      <p:sp>
        <p:nvSpPr>
          <p:cNvPr id="20" name="正方形/長方形 19"/>
          <p:cNvSpPr/>
          <p:nvPr/>
        </p:nvSpPr>
        <p:spPr>
          <a:xfrm>
            <a:off x="8716884" y="438547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1" name="直線コネクタ 30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523454" y="1811330"/>
            <a:ext cx="753923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注意事項</a:t>
            </a:r>
            <a:r>
              <a:rPr lang="ja-JP" altLang="en-US" sz="1200" b="1" u="sng" dirty="0" smtClean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：更新条件設定について</a:t>
            </a:r>
            <a:endParaRPr lang="en-US" altLang="ja-JP" sz="1200" b="1" u="sng" dirty="0" smtClean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以下の</a:t>
            </a:r>
            <a: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点は基本的にチェックを付けていただくことを推奨して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おります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[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更新時に条件に合致しない案件はリストから削除する</a:t>
            </a:r>
            <a: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]</a:t>
            </a: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・案件リストの内容を更新する際、更新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条件に合致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しない案件を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リスト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から削除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する場合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はチェック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を付けます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[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自動更新</a:t>
            </a:r>
            <a: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]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	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・一日に一度リストを自動で更新する場合はチェックを付けます。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 bwMode="auto">
          <a:xfrm>
            <a:off x="640597" y="4756429"/>
            <a:ext cx="2389367" cy="488035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63415" y="1261019"/>
            <a:ext cx="89013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案件リストの作成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は「案件ボタンを押す」→「リスト画面から新規登録を押す」→「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新規リスト登録」→「更新条件の編集」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endParaRPr lang="en-US" altLang="ja-JP" sz="1100" dirty="0" smtClean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「条件を入力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」→「更新ボタンを押す」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の６ステップ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で完了</a:t>
            </a:r>
          </a:p>
        </p:txBody>
      </p:sp>
    </p:spTree>
    <p:extLst>
      <p:ext uri="{BB962C8B-B14F-4D97-AF65-F5344CB8AC3E}">
        <p14:creationId xmlns:p14="http://schemas.microsoft.com/office/powerpoint/2010/main" val="338240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テキスト ボックス 49"/>
          <p:cNvSpPr txBox="1"/>
          <p:nvPr/>
        </p:nvSpPr>
        <p:spPr>
          <a:xfrm>
            <a:off x="498621" y="1811330"/>
            <a:ext cx="3294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ステップ１：エクセルライクな操作性</a:t>
            </a:r>
            <a:endParaRPr kumimoji="1"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項目上の　 をクリック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し、チェック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する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だけで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絞り込みや並び替えが可能です。</a:t>
            </a:r>
            <a:endParaRPr lang="en-US" altLang="ja-JP" sz="1050" dirty="0"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939937" y="1811330"/>
            <a:ext cx="3369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ステップ２：他画面への遷移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リスト上の顧客名、案件名をクリックする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だけで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各種詳細画面へ遷移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可能です。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5364" y="374140"/>
            <a:ext cx="8949146" cy="360363"/>
          </a:xfrm>
        </p:spPr>
        <p:txBody>
          <a:bodyPr/>
          <a:lstStyle/>
          <a:p>
            <a:r>
              <a:rPr lang="ja-JP" altLang="en-US" sz="2000" dirty="0"/>
              <a:t>案件</a:t>
            </a:r>
            <a:r>
              <a:rPr lang="ja-JP" altLang="en-US" sz="2000" dirty="0" smtClean="0"/>
              <a:t>リストを操作する</a:t>
            </a:r>
            <a:endParaRPr kumimoji="1" lang="ja-JP" altLang="en-US" sz="2000" dirty="0"/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3"/>
          <a:srcRect l="1" r="51533" b="54020"/>
          <a:stretch/>
        </p:blipFill>
        <p:spPr>
          <a:xfrm>
            <a:off x="5122498" y="2754428"/>
            <a:ext cx="3819623" cy="132083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39" name="正方形/長方形 38"/>
          <p:cNvSpPr/>
          <p:nvPr/>
        </p:nvSpPr>
        <p:spPr>
          <a:xfrm>
            <a:off x="6747402" y="4643962"/>
            <a:ext cx="1446638" cy="4853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Meiryo UI" panose="020B0604030504040204" pitchFamily="50" charset="-128"/>
              </a:rPr>
              <a:t>案件詳細画面</a:t>
            </a:r>
          </a:p>
        </p:txBody>
      </p:sp>
      <p:sp>
        <p:nvSpPr>
          <p:cNvPr id="40" name="正方形/長方形 39"/>
          <p:cNvSpPr/>
          <p:nvPr/>
        </p:nvSpPr>
        <p:spPr>
          <a:xfrm>
            <a:off x="5122177" y="4643962"/>
            <a:ext cx="1446263" cy="485303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 smtClean="0">
                <a:solidFill>
                  <a:schemeClr val="tx1"/>
                </a:solidFill>
                <a:latin typeface="+mj-ea"/>
                <a:ea typeface="+mj-ea"/>
                <a:cs typeface="Meiryo UI" panose="020B0604030504040204" pitchFamily="50" charset="-128"/>
              </a:rPr>
              <a:t>顧客詳細画面</a:t>
            </a:r>
            <a:endParaRPr lang="ja-JP" altLang="en-US" sz="1100" dirty="0">
              <a:solidFill>
                <a:schemeClr val="tx1"/>
              </a:solidFill>
              <a:latin typeface="+mj-ea"/>
              <a:ea typeface="+mj-ea"/>
              <a:cs typeface="Meiryo UI" panose="020B0604030504040204" pitchFamily="50" charset="-128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5284729" y="3376661"/>
            <a:ext cx="953648" cy="177845"/>
          </a:xfrm>
          <a:prstGeom prst="rect">
            <a:avLst/>
          </a:prstGeom>
          <a:noFill/>
          <a:ln w="19050">
            <a:solidFill>
              <a:srgbClr val="99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chemeClr val="tx1"/>
              </a:solidFill>
            </a:endParaRPr>
          </a:p>
        </p:txBody>
      </p:sp>
      <p:cxnSp>
        <p:nvCxnSpPr>
          <p:cNvPr id="42" name="カギ線コネクタ 41"/>
          <p:cNvCxnSpPr/>
          <p:nvPr/>
        </p:nvCxnSpPr>
        <p:spPr>
          <a:xfrm rot="5400000">
            <a:off x="5216409" y="4098818"/>
            <a:ext cx="1089456" cy="833"/>
          </a:xfrm>
          <a:prstGeom prst="bentConnector3">
            <a:avLst>
              <a:gd name="adj1" fmla="val 50000"/>
            </a:avLst>
          </a:prstGeom>
          <a:ln w="19050">
            <a:solidFill>
              <a:srgbClr val="9966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正方形/長方形 43"/>
          <p:cNvSpPr/>
          <p:nvPr/>
        </p:nvSpPr>
        <p:spPr>
          <a:xfrm>
            <a:off x="6481233" y="3018368"/>
            <a:ext cx="897467" cy="210290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chemeClr val="tx1"/>
              </a:solidFill>
            </a:endParaRPr>
          </a:p>
        </p:txBody>
      </p:sp>
      <p:cxnSp>
        <p:nvCxnSpPr>
          <p:cNvPr id="27" name="カギ線コネクタ 26"/>
          <p:cNvCxnSpPr/>
          <p:nvPr/>
        </p:nvCxnSpPr>
        <p:spPr>
          <a:xfrm rot="16200000" flipH="1">
            <a:off x="6240101" y="3936066"/>
            <a:ext cx="1415306" cy="489"/>
          </a:xfrm>
          <a:prstGeom prst="bentConnector3">
            <a:avLst>
              <a:gd name="adj1" fmla="val 50000"/>
            </a:avLst>
          </a:prstGeom>
          <a:ln w="1905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正方形/長方形 34"/>
          <p:cNvSpPr/>
          <p:nvPr/>
        </p:nvSpPr>
        <p:spPr>
          <a:xfrm>
            <a:off x="8716884" y="438547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3"/>
          <a:srcRect r="61435" b="1775"/>
          <a:stretch/>
        </p:blipFill>
        <p:spPr>
          <a:xfrm>
            <a:off x="546057" y="2754428"/>
            <a:ext cx="2802516" cy="260184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6" name="正方形/長方形 5"/>
          <p:cNvSpPr/>
          <p:nvPr/>
        </p:nvSpPr>
        <p:spPr bwMode="auto">
          <a:xfrm>
            <a:off x="3204963" y="2784630"/>
            <a:ext cx="174060" cy="151803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61" name="図 60"/>
          <p:cNvPicPr>
            <a:picLocks noChangeAspect="1"/>
          </p:cNvPicPr>
          <p:nvPr/>
        </p:nvPicPr>
        <p:blipFill rotWithShape="1">
          <a:blip r:embed="rId4"/>
          <a:srcRect r="1926"/>
          <a:stretch/>
        </p:blipFill>
        <p:spPr>
          <a:xfrm>
            <a:off x="2767926" y="2966634"/>
            <a:ext cx="1417143" cy="192069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</p:pic>
      <p:sp>
        <p:nvSpPr>
          <p:cNvPr id="4" name="正方形/長方形 3"/>
          <p:cNvSpPr/>
          <p:nvPr/>
        </p:nvSpPr>
        <p:spPr bwMode="auto">
          <a:xfrm>
            <a:off x="2767926" y="2966634"/>
            <a:ext cx="1417143" cy="1920693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1" name="直線コネクタ 30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43" name="テキスト ボックス 42"/>
          <p:cNvSpPr txBox="1"/>
          <p:nvPr/>
        </p:nvSpPr>
        <p:spPr>
          <a:xfrm>
            <a:off x="863415" y="1261019"/>
            <a:ext cx="86229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案件リストの特徴には「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エクセルライクな操作性」と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「他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画面への遷移」があります</a:t>
            </a: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6"/>
          <a:srcRect l="36268" t="33237" r="61365" b="63599"/>
          <a:stretch/>
        </p:blipFill>
        <p:spPr>
          <a:xfrm>
            <a:off x="1152820" y="2071859"/>
            <a:ext cx="178427" cy="17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3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21" y="2410473"/>
            <a:ext cx="3827377" cy="3290443"/>
          </a:xfrm>
          <a:prstGeom prst="rect">
            <a:avLst/>
          </a:prstGeom>
          <a:ln>
            <a:solidFill>
              <a:srgbClr val="B1AEAE"/>
            </a:solidFill>
          </a:ln>
        </p:spPr>
      </p:pic>
      <p:sp>
        <p:nvSpPr>
          <p:cNvPr id="30" name="テキスト ボックス 29"/>
          <p:cNvSpPr txBox="1"/>
          <p:nvPr/>
        </p:nvSpPr>
        <p:spPr>
          <a:xfrm>
            <a:off x="498621" y="1811330"/>
            <a:ext cx="3827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ステップ１：一覧表示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項目を変更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押す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画面右上にある　　　　　　　 をクリック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してください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4"/>
          <a:srcRect b="2648"/>
          <a:stretch/>
        </p:blipFill>
        <p:spPr>
          <a:xfrm>
            <a:off x="5004214" y="2830005"/>
            <a:ext cx="4193003" cy="275631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5" name="正方形/長方形 24"/>
          <p:cNvSpPr/>
          <p:nvPr/>
        </p:nvSpPr>
        <p:spPr bwMode="auto">
          <a:xfrm>
            <a:off x="5069217" y="3463767"/>
            <a:ext cx="1086869" cy="199709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3028" y="3596655"/>
            <a:ext cx="2585641" cy="1640651"/>
          </a:xfrm>
          <a:prstGeom prst="rect">
            <a:avLst/>
          </a:prstGeom>
        </p:spPr>
      </p:pic>
      <p:sp>
        <p:nvSpPr>
          <p:cNvPr id="36" name="正方形/長方形 35"/>
          <p:cNvSpPr/>
          <p:nvPr/>
        </p:nvSpPr>
        <p:spPr bwMode="auto">
          <a:xfrm>
            <a:off x="6599767" y="3456516"/>
            <a:ext cx="88900" cy="107951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7" name="正方形/長方形 36"/>
          <p:cNvSpPr/>
          <p:nvPr/>
        </p:nvSpPr>
        <p:spPr bwMode="auto">
          <a:xfrm>
            <a:off x="7888817" y="3830696"/>
            <a:ext cx="1255183" cy="230786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8" name="直線矢印コネクタ 37"/>
          <p:cNvCxnSpPr>
            <a:stCxn id="37" idx="1"/>
          </p:cNvCxnSpPr>
          <p:nvPr/>
        </p:nvCxnSpPr>
        <p:spPr bwMode="auto">
          <a:xfrm flipH="1" flipV="1">
            <a:off x="6156087" y="3563624"/>
            <a:ext cx="1732730" cy="382465"/>
          </a:xfrm>
          <a:prstGeom prst="straightConnector1">
            <a:avLst/>
          </a:prstGeom>
          <a:solidFill>
            <a:srgbClr val="70C1D2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正方形/長方形 38"/>
          <p:cNvSpPr/>
          <p:nvPr/>
        </p:nvSpPr>
        <p:spPr bwMode="auto">
          <a:xfrm>
            <a:off x="7079508" y="5376333"/>
            <a:ext cx="622582" cy="179350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  <a:solidFill>
            <a:schemeClr val="bg1"/>
          </a:solidFill>
        </p:spPr>
        <p:txBody>
          <a:bodyPr/>
          <a:lstStyle/>
          <a:p>
            <a:r>
              <a:rPr lang="ja-JP" altLang="en-US" sz="2000" dirty="0"/>
              <a:t>案件</a:t>
            </a:r>
            <a:r>
              <a:rPr lang="ja-JP" altLang="en-US" sz="2000" dirty="0" smtClean="0"/>
              <a:t>リストの表示項目変更する</a:t>
            </a:r>
            <a:endParaRPr kumimoji="1" lang="ja-JP" altLang="en-US" sz="2000" dirty="0"/>
          </a:p>
        </p:txBody>
      </p:sp>
      <p:sp>
        <p:nvSpPr>
          <p:cNvPr id="20" name="正方形/長方形 19"/>
          <p:cNvSpPr/>
          <p:nvPr/>
        </p:nvSpPr>
        <p:spPr>
          <a:xfrm>
            <a:off x="8460404" y="438547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★★★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939938" y="1817058"/>
            <a:ext cx="462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ステップ２：一覧項目の変更</a:t>
            </a:r>
            <a:endParaRPr kumimoji="1"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項目一覧の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をクリックすると、項目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が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表示されます。一覧項目に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設定したい項目をドラッグ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＆ドロップ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にて追加してください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6"/>
          <a:srcRect l="10349" t="8176" r="63290" b="44221"/>
          <a:stretch/>
        </p:blipFill>
        <p:spPr>
          <a:xfrm>
            <a:off x="5757949" y="2087105"/>
            <a:ext cx="140611" cy="15869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6" name="正方形/長方形 25"/>
          <p:cNvSpPr/>
          <p:nvPr/>
        </p:nvSpPr>
        <p:spPr bwMode="auto">
          <a:xfrm>
            <a:off x="3369732" y="2815167"/>
            <a:ext cx="683685" cy="165100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939938" y="5883208"/>
            <a:ext cx="308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ステップ３：設定完了ボタンを押す</a:t>
            </a:r>
            <a:endParaRPr kumimoji="1"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最後に　　　　　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をクリック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してください。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5" name="図 34"/>
          <p:cNvPicPr>
            <a:picLocks noChangeAspect="1"/>
          </p:cNvPicPr>
          <p:nvPr/>
        </p:nvPicPr>
        <p:blipFill rotWithShape="1">
          <a:blip r:embed="rId7"/>
          <a:srcRect l="49866" t="90247" r="36684" b="4648"/>
          <a:stretch/>
        </p:blipFill>
        <p:spPr>
          <a:xfrm>
            <a:off x="5475457" y="6169721"/>
            <a:ext cx="640663" cy="16307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8" name="正方形/長方形 27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図 30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863415" y="1261019"/>
            <a:ext cx="86229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一覧表示項目の変更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は「一覧表示項目を変更を押す」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→「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一覧項目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の変更」→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「設定完了ボタンを押す」の３ステップで完了</a:t>
            </a:r>
            <a:endParaRPr lang="ja-JP" altLang="en-US" sz="1100" dirty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9"/>
          <a:srcRect l="1" r="2894" b="1499"/>
          <a:stretch/>
        </p:blipFill>
        <p:spPr>
          <a:xfrm>
            <a:off x="1642366" y="2072940"/>
            <a:ext cx="907534" cy="19681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2706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000" dirty="0" smtClean="0"/>
              <a:t>一般対応案件の使い方～一般対応案件とは～</a:t>
            </a:r>
            <a:endParaRPr kumimoji="1" lang="ja-JP" altLang="en-US" sz="20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1936278" y="2647476"/>
            <a:ext cx="16108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一般対応画面</a:t>
            </a: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b="14546"/>
          <a:stretch/>
        </p:blipFill>
        <p:spPr>
          <a:xfrm>
            <a:off x="2075795" y="2919978"/>
            <a:ext cx="6131002" cy="353339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3" name="正方形/長方形 22"/>
          <p:cNvSpPr/>
          <p:nvPr/>
        </p:nvSpPr>
        <p:spPr>
          <a:xfrm>
            <a:off x="432110" y="909899"/>
            <a:ext cx="1800493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noProof="0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一般対応案件とは？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4" name="直線コネクタ 23"/>
          <p:cNvCxnSpPr/>
          <p:nvPr/>
        </p:nvCxnSpPr>
        <p:spPr>
          <a:xfrm>
            <a:off x="500711" y="1158229"/>
            <a:ext cx="1613315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520184" y="1247781"/>
            <a:ext cx="91664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顧客を登録すると自動的に作成される案件です</a:t>
            </a:r>
            <a:endParaRPr lang="en-US" altLang="ja-JP" sz="1100" b="1" dirty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7" name="グループ化 16"/>
          <p:cNvGrpSpPr/>
          <p:nvPr/>
        </p:nvGrpSpPr>
        <p:grpSpPr>
          <a:xfrm>
            <a:off x="465365" y="1600311"/>
            <a:ext cx="2735035" cy="307777"/>
            <a:chOff x="104299" y="835750"/>
            <a:chExt cx="6561972" cy="307777"/>
          </a:xfrm>
        </p:grpSpPr>
        <p:sp>
          <p:nvSpPr>
            <p:cNvPr id="22" name="正方形/長方形 21"/>
            <p:cNvSpPr/>
            <p:nvPr/>
          </p:nvSpPr>
          <p:spPr>
            <a:xfrm>
              <a:off x="104299" y="835750"/>
              <a:ext cx="518129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400" b="1" dirty="0" smtClean="0">
                  <a:solidFill>
                    <a:schemeClr val="accent6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どんな利便性があるの？</a:t>
              </a:r>
              <a:endParaRPr lang="ja-JP" altLang="en-US" sz="1400" b="1" dirty="0">
                <a:solidFill>
                  <a:schemeClr val="accent6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26" name="直線コネクタ 25"/>
            <p:cNvCxnSpPr/>
            <p:nvPr/>
          </p:nvCxnSpPr>
          <p:spPr>
            <a:xfrm>
              <a:off x="197514" y="1115698"/>
              <a:ext cx="6468757" cy="0"/>
            </a:xfrm>
            <a:prstGeom prst="line">
              <a:avLst/>
            </a:prstGeom>
            <a:ln w="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テキスト ボックス 26"/>
          <p:cNvSpPr txBox="1"/>
          <p:nvPr/>
        </p:nvSpPr>
        <p:spPr>
          <a:xfrm>
            <a:off x="1070574" y="2074480"/>
            <a:ext cx="83439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１．顧客を登録すると自動的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に作成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されます！</a:t>
            </a:r>
          </a:p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２．案件に直接関係の無い訪問などの履歴を残すこと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ができます！</a:t>
            </a:r>
            <a:endParaRPr lang="en-US" altLang="ja-JP" sz="1100" dirty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3" y="2009315"/>
            <a:ext cx="629738" cy="62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3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テキスト ボックス 37"/>
          <p:cNvSpPr txBox="1"/>
          <p:nvPr/>
        </p:nvSpPr>
        <p:spPr>
          <a:xfrm>
            <a:off x="860705" y="1917056"/>
            <a:ext cx="3309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案件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検索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ボタン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押す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メニューの案件の右側にある　　をクリックして、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を押下してください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067" y="2868657"/>
            <a:ext cx="4275400" cy="2653211"/>
          </a:xfrm>
          <a:prstGeom prst="rect">
            <a:avLst/>
          </a:prstGeom>
          <a:ln>
            <a:solidFill>
              <a:srgbClr val="B1AEAE"/>
            </a:solidFill>
          </a:ln>
        </p:spPr>
      </p:pic>
      <p:sp>
        <p:nvSpPr>
          <p:cNvPr id="33" name="テキスト ボックス 32"/>
          <p:cNvSpPr txBox="1"/>
          <p:nvPr/>
        </p:nvSpPr>
        <p:spPr>
          <a:xfrm>
            <a:off x="4987067" y="1914424"/>
            <a:ext cx="38517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ステップ２：案件画面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へ</a:t>
            </a: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の遷移</a:t>
            </a:r>
            <a:endParaRPr kumimoji="1"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案件検索画面にて、活動登録を行う対象の顧客名を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入力してください。</a:t>
            </a:r>
            <a:endParaRPr kumimoji="1"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8716884" y="438547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987067" y="5751118"/>
            <a:ext cx="2564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３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：検索ボタンを押す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をクリックしてください。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4"/>
          <a:srcRect l="69967" t="1475" r="16381" b="93195"/>
          <a:stretch/>
        </p:blipFill>
        <p:spPr>
          <a:xfrm>
            <a:off x="5103503" y="5997631"/>
            <a:ext cx="769810" cy="221321"/>
          </a:xfrm>
          <a:prstGeom prst="rect">
            <a:avLst/>
          </a:prstGeom>
        </p:spPr>
      </p:pic>
      <p:sp>
        <p:nvSpPr>
          <p:cNvPr id="60" name="正方形/長方形 59"/>
          <p:cNvSpPr/>
          <p:nvPr/>
        </p:nvSpPr>
        <p:spPr bwMode="auto">
          <a:xfrm>
            <a:off x="5911412" y="3530016"/>
            <a:ext cx="1397437" cy="141658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 bwMode="auto">
          <a:xfrm>
            <a:off x="8396705" y="2892425"/>
            <a:ext cx="398045" cy="127543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5" name="直線コネクタ 24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図 25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863415" y="1261019"/>
            <a:ext cx="91194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一般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対応案件の活動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登録は「案件検索ボタンを押す」→「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案件画面への遷移」→「検索ボタンを押す」→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「活動登録をクリック」の</a:t>
            </a:r>
            <a:endParaRPr lang="en-US" altLang="ja-JP" sz="1100" dirty="0" smtClean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４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ステップで完了</a:t>
            </a:r>
            <a:endParaRPr lang="ja-JP" altLang="en-US" sz="1100" dirty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タイトル 1"/>
          <p:cNvSpPr txBox="1">
            <a:spLocks/>
          </p:cNvSpPr>
          <p:nvPr/>
        </p:nvSpPr>
        <p:spPr bwMode="auto">
          <a:xfrm>
            <a:off x="465365" y="374972"/>
            <a:ext cx="8949146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EAEAEA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1466AB"/>
                </a:solidFill>
                <a:effectLst/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  <a:lvl2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65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65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65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65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3429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6858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10287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13716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r>
              <a:rPr lang="ja-JP" altLang="en-US" sz="2000" kern="0"/>
              <a:t>一般対応案件の活動登録方法</a:t>
            </a:r>
            <a:endParaRPr lang="ja-JP" altLang="en-US" sz="2000" kern="0" dirty="0"/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6"/>
          <a:srcRect l="27585" t="43150" r="44904" b="49705"/>
          <a:stretch/>
        </p:blipFill>
        <p:spPr>
          <a:xfrm>
            <a:off x="921265" y="2415777"/>
            <a:ext cx="756745" cy="19969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152" y="2865950"/>
            <a:ext cx="2750744" cy="279503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40" name="図 39"/>
          <p:cNvPicPr>
            <a:picLocks noChangeAspect="1"/>
          </p:cNvPicPr>
          <p:nvPr/>
        </p:nvPicPr>
        <p:blipFill rotWithShape="1">
          <a:blip r:embed="rId6"/>
          <a:srcRect l="23259" t="35667" r="73164" b="57987"/>
          <a:stretch/>
        </p:blipFill>
        <p:spPr>
          <a:xfrm>
            <a:off x="2855351" y="2168654"/>
            <a:ext cx="137070" cy="24712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41" name="正方形/長方形 40"/>
          <p:cNvSpPr/>
          <p:nvPr/>
        </p:nvSpPr>
        <p:spPr bwMode="auto">
          <a:xfrm>
            <a:off x="1477874" y="3855402"/>
            <a:ext cx="121535" cy="187766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2" name="正方形/長方形 41"/>
          <p:cNvSpPr/>
          <p:nvPr/>
        </p:nvSpPr>
        <p:spPr bwMode="auto">
          <a:xfrm>
            <a:off x="1599409" y="4067646"/>
            <a:ext cx="769717" cy="198999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80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/>
          <p:cNvSpPr/>
          <p:nvPr/>
        </p:nvSpPr>
        <p:spPr>
          <a:xfrm>
            <a:off x="8716884" y="438547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83838" y="1965467"/>
            <a:ext cx="3619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４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：活動登録をクリック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活動登録を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行う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案件名の右側にある　  をクリックし、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  をクリックしてください。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3"/>
          <a:srcRect l="4666" t="26271" r="37697" b="58431"/>
          <a:stretch/>
        </p:blipFill>
        <p:spPr>
          <a:xfrm>
            <a:off x="692037" y="2495665"/>
            <a:ext cx="709967" cy="18973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2" name="正方形/長方形 21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5" name="直線コネクタ 24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図 25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31" name="タイトル 1"/>
          <p:cNvSpPr txBox="1">
            <a:spLocks/>
          </p:cNvSpPr>
          <p:nvPr/>
        </p:nvSpPr>
        <p:spPr bwMode="auto">
          <a:xfrm>
            <a:off x="465365" y="374972"/>
            <a:ext cx="8949146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EAEAEA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1466AB"/>
                </a:solidFill>
                <a:effectLst/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  <a:lvl2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65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2pPr>
            <a:lvl3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65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3pPr>
            <a:lvl4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65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4pPr>
            <a:lvl5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65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5pPr>
            <a:lvl6pPr marL="3429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6pPr>
            <a:lvl7pPr marL="6858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7pPr>
            <a:lvl8pPr marL="10287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8pPr>
            <a:lvl9pPr marL="13716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tx1"/>
                </a:solidFill>
                <a:latin typeface="Arial" charset="0"/>
                <a:ea typeface="メイリオ" pitchFamily="50" charset="-128"/>
                <a:cs typeface="メイリオ" pitchFamily="50" charset="-128"/>
              </a:defRPr>
            </a:lvl9pPr>
          </a:lstStyle>
          <a:p>
            <a:r>
              <a:rPr lang="ja-JP" altLang="en-US" sz="2000" kern="0"/>
              <a:t>一般対応案件の活動登録方法</a:t>
            </a:r>
            <a:endParaRPr lang="ja-JP" altLang="en-US" sz="2000" kern="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8720" y="2247688"/>
            <a:ext cx="188346" cy="17937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555" y="2968837"/>
            <a:ext cx="3829195" cy="2480742"/>
          </a:xfrm>
          <a:prstGeom prst="rect">
            <a:avLst/>
          </a:prstGeom>
          <a:ln>
            <a:solidFill>
              <a:srgbClr val="B1AEAE"/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1844" t="4970" r="2023" b="2492"/>
          <a:stretch/>
        </p:blipFill>
        <p:spPr>
          <a:xfrm>
            <a:off x="2340323" y="3234582"/>
            <a:ext cx="852135" cy="82589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9" name="正方形/長方形 28"/>
          <p:cNvSpPr/>
          <p:nvPr/>
        </p:nvSpPr>
        <p:spPr bwMode="auto">
          <a:xfrm>
            <a:off x="2328334" y="3407834"/>
            <a:ext cx="857250" cy="169606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 bwMode="auto">
          <a:xfrm>
            <a:off x="2216244" y="3105857"/>
            <a:ext cx="143867" cy="142100"/>
          </a:xfrm>
          <a:prstGeom prst="rect">
            <a:avLst/>
          </a:prstGeom>
          <a:noFill/>
          <a:ln w="15875" cap="flat" cmpd="sng" algn="ctr">
            <a:solidFill>
              <a:srgbClr val="BB383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5" name="二等辺三角形 34"/>
          <p:cNvSpPr/>
          <p:nvPr/>
        </p:nvSpPr>
        <p:spPr bwMode="auto">
          <a:xfrm rot="5400000">
            <a:off x="4225740" y="3963472"/>
            <a:ext cx="1428394" cy="194015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3157" y="2968837"/>
            <a:ext cx="4011612" cy="269367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1" name="テキスト ボックス 20"/>
          <p:cNvSpPr txBox="1"/>
          <p:nvPr/>
        </p:nvSpPr>
        <p:spPr>
          <a:xfrm>
            <a:off x="5258955" y="2707227"/>
            <a:ext cx="16108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活動登録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画面</a:t>
            </a: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63415" y="1261019"/>
            <a:ext cx="91194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一般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対応案件の活動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登録は「案件検索ボタンを押す」→「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案件画面への遷移」→「検索ボタンを押す」→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「活動登録をクリック」の</a:t>
            </a:r>
            <a:endParaRPr lang="en-US" altLang="ja-JP" sz="1100" dirty="0" smtClean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４ステップで完了</a:t>
            </a:r>
            <a:endParaRPr lang="ja-JP" altLang="en-US" sz="1100" dirty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530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40685" y="3448250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2400" b="1" dirty="0" smtClean="0">
                <a:solidFill>
                  <a:srgbClr val="4472C4"/>
                </a:solidFill>
                <a:latin typeface="メイリオ"/>
                <a:ea typeface="メイリオ"/>
              </a:rPr>
              <a:t>３．活動登録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/>
              <a:ea typeface="メイリオ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35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58" y="3161655"/>
            <a:ext cx="5045907" cy="3038299"/>
          </a:xfrm>
          <a:prstGeom prst="rect">
            <a:avLst/>
          </a:prstGeom>
          <a:ln>
            <a:solidFill>
              <a:srgbClr val="B1AEAE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000" dirty="0"/>
              <a:t>活動登録</a:t>
            </a:r>
            <a:r>
              <a:rPr lang="ja-JP" altLang="en-US" sz="2000" dirty="0" smtClean="0"/>
              <a:t>と</a:t>
            </a:r>
            <a:r>
              <a:rPr lang="ja-JP" altLang="en-US" sz="2000" dirty="0"/>
              <a:t>は？</a:t>
            </a:r>
            <a:endParaRPr kumimoji="1" lang="ja-JP" altLang="en-US" sz="2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65365" y="1206223"/>
            <a:ext cx="91664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実施した営業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・案件内容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を記録・入力すること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endParaRPr lang="ja-JP" altLang="en-US" sz="1100" dirty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465365" y="1600311"/>
            <a:ext cx="2735035" cy="307777"/>
            <a:chOff x="104299" y="835750"/>
            <a:chExt cx="6561972" cy="307777"/>
          </a:xfrm>
        </p:grpSpPr>
        <p:sp>
          <p:nvSpPr>
            <p:cNvPr id="20" name="正方形/長方形 19"/>
            <p:cNvSpPr/>
            <p:nvPr/>
          </p:nvSpPr>
          <p:spPr>
            <a:xfrm>
              <a:off x="104299" y="835750"/>
              <a:ext cx="518129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400" b="1" dirty="0">
                  <a:solidFill>
                    <a:schemeClr val="accent6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どんな利便性があるの？</a:t>
              </a:r>
            </a:p>
          </p:txBody>
        </p:sp>
        <p:cxnSp>
          <p:nvCxnSpPr>
            <p:cNvPr id="21" name="直線コネクタ 20"/>
            <p:cNvCxnSpPr/>
            <p:nvPr/>
          </p:nvCxnSpPr>
          <p:spPr>
            <a:xfrm>
              <a:off x="197514" y="1115698"/>
              <a:ext cx="6468757" cy="0"/>
            </a:xfrm>
            <a:prstGeom prst="line">
              <a:avLst/>
            </a:prstGeom>
            <a:ln w="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テキスト ボックス 21"/>
          <p:cNvSpPr txBox="1"/>
          <p:nvPr/>
        </p:nvSpPr>
        <p:spPr>
          <a:xfrm>
            <a:off x="1070574" y="1988980"/>
            <a:ext cx="8343937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１．常に入力すべき項目のみが表示されるため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、迷う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ことなく入力が可能です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lang="en-US" altLang="ja-JP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２．過去の入力情報は、活動報告画面に表示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されて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いるので、変更点だけの簡単入力で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済みます！</a:t>
            </a:r>
            <a:endParaRPr lang="ja-JP" altLang="en-US" sz="1100" dirty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３．入力情報は、他の関連情報（案件、顧客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、スケジュール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r>
              <a:rPr lang="en-US" altLang="ja-JP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ToDo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）に自動反映されます！</a:t>
            </a:r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3" y="2009315"/>
            <a:ext cx="629738" cy="629738"/>
          </a:xfrm>
          <a:prstGeom prst="rect">
            <a:avLst/>
          </a:prstGeom>
        </p:spPr>
      </p:pic>
      <p:sp>
        <p:nvSpPr>
          <p:cNvPr id="41" name="テキスト ボックス 40"/>
          <p:cNvSpPr txBox="1"/>
          <p:nvPr/>
        </p:nvSpPr>
        <p:spPr>
          <a:xfrm>
            <a:off x="520184" y="2857195"/>
            <a:ext cx="16108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活動登録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画面</a:t>
            </a:r>
            <a:r>
              <a:rPr lang="en-US" altLang="ja-JP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695029" y="2886759"/>
            <a:ext cx="29925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活動登録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lang="ja-JP" alt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主な機能</a:t>
            </a:r>
            <a:r>
              <a:rPr lang="en-US" altLang="ja-JP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5695029" y="3161655"/>
            <a:ext cx="3773923" cy="2411105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6276225" y="4415022"/>
            <a:ext cx="3063029" cy="269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外出先・スマートデバイスでも利用可能</a:t>
            </a:r>
            <a:endParaRPr kumimoji="1"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6294712" y="3690973"/>
            <a:ext cx="3063029" cy="269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変更点のみの簡単入力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6289952" y="3316319"/>
            <a:ext cx="3063029" cy="269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プロセスに応じて入力すべき項目のみ表示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6284736" y="4042366"/>
            <a:ext cx="3063029" cy="269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顧客、案件、カレンダーへの情報自動反映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5824921" y="3324351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１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5819704" y="4044359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3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5819272" y="3674476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2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5819273" y="4413674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4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5819273" y="4773362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5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6284662" y="4773363"/>
            <a:ext cx="3063029" cy="269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ファイルも添付可能</a:t>
            </a:r>
            <a:endParaRPr kumimoji="1"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6303149" y="5126755"/>
            <a:ext cx="3063029" cy="269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検索可能で、後日</a:t>
            </a: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で活動履歴振り返り</a:t>
            </a: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可能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5806208" y="5123426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6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noProof="0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活動登録とは？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7" name="直線コネクタ 36"/>
          <p:cNvCxnSpPr/>
          <p:nvPr/>
        </p:nvCxnSpPr>
        <p:spPr>
          <a:xfrm>
            <a:off x="500711" y="1158229"/>
            <a:ext cx="1613315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93" y="4883717"/>
            <a:ext cx="2236955" cy="1575548"/>
          </a:xfrm>
          <a:prstGeom prst="rect">
            <a:avLst/>
          </a:prstGeom>
          <a:ln>
            <a:solidFill>
              <a:srgbClr val="B1AEAE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429" y="5266119"/>
            <a:ext cx="1524107" cy="1196538"/>
          </a:xfrm>
          <a:prstGeom prst="rect">
            <a:avLst/>
          </a:prstGeom>
          <a:ln>
            <a:solidFill>
              <a:srgbClr val="B1AEAE"/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3914" y="2501569"/>
            <a:ext cx="3117659" cy="2470480"/>
          </a:xfrm>
          <a:prstGeom prst="rect">
            <a:avLst/>
          </a:prstGeom>
          <a:ln>
            <a:solidFill>
              <a:srgbClr val="B1AEAE"/>
            </a:solidFill>
          </a:ln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47" name="テキスト ボックス 46"/>
          <p:cNvSpPr txBox="1"/>
          <p:nvPr/>
        </p:nvSpPr>
        <p:spPr>
          <a:xfrm>
            <a:off x="863415" y="1261019"/>
            <a:ext cx="86229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社員番号とパスワードを入力しログインする</a:t>
            </a:r>
            <a:endParaRPr lang="en-US" altLang="ja-JP" sz="1100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492434" y="4306463"/>
            <a:ext cx="5019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を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押し、プルダウンから部署と社員を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選択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してください。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144908" y="1821938"/>
            <a:ext cx="50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</a:t>
            </a:r>
            <a:r>
              <a:rPr kumimoji="1" lang="en-US" altLang="ja-JP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</a:t>
            </a: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：ログインする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をクリックしてください。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92434" y="1821938"/>
            <a:ext cx="50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</a:t>
            </a:r>
            <a:r>
              <a:rPr lang="en-US" altLang="ja-JP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ID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と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パスワードの入力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社員番号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とパスワードを　　　　　　　　　　へ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入力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してください。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000" dirty="0" smtClean="0"/>
              <a:t>ログイン方法</a:t>
            </a:r>
            <a:endParaRPr kumimoji="1" lang="ja-JP" altLang="en-US" sz="20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7"/>
          <a:srcRect l="22649" t="2422" r="28108" b="51030"/>
          <a:stretch/>
        </p:blipFill>
        <p:spPr>
          <a:xfrm>
            <a:off x="687553" y="2731412"/>
            <a:ext cx="2232661" cy="1307105"/>
          </a:xfrm>
          <a:prstGeom prst="rect">
            <a:avLst/>
          </a:prstGeom>
          <a:ln>
            <a:solidFill>
              <a:srgbClr val="B1AEAE"/>
            </a:solidFill>
          </a:ln>
        </p:spPr>
      </p:pic>
      <p:sp>
        <p:nvSpPr>
          <p:cNvPr id="17" name="テキスト ボックス 16"/>
          <p:cNvSpPr txBox="1"/>
          <p:nvPr/>
        </p:nvSpPr>
        <p:spPr>
          <a:xfrm>
            <a:off x="517066" y="2411879"/>
            <a:ext cx="24567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ログイン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画面</a:t>
            </a: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社員番号入力式</a:t>
            </a: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)】</a:t>
            </a:r>
          </a:p>
        </p:txBody>
      </p:sp>
      <p:sp>
        <p:nvSpPr>
          <p:cNvPr id="25" name="正方形/長方形 24"/>
          <p:cNvSpPr/>
          <p:nvPr/>
        </p:nvSpPr>
        <p:spPr bwMode="auto">
          <a:xfrm>
            <a:off x="893233" y="3572932"/>
            <a:ext cx="1805517" cy="360895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8"/>
          <a:srcRect b="11904"/>
          <a:stretch/>
        </p:blipFill>
        <p:spPr>
          <a:xfrm>
            <a:off x="683259" y="4311528"/>
            <a:ext cx="173182" cy="16019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9"/>
          <a:srcRect t="2" r="1620" b="5833"/>
          <a:stretch/>
        </p:blipFill>
        <p:spPr>
          <a:xfrm>
            <a:off x="5246851" y="2099120"/>
            <a:ext cx="633249" cy="168365"/>
          </a:xfrm>
          <a:prstGeom prst="rect">
            <a:avLst/>
          </a:prstGeom>
          <a:ln>
            <a:noFill/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0161" y="2073337"/>
            <a:ext cx="1225189" cy="23385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0" name="正方形/長方形 29"/>
          <p:cNvSpPr/>
          <p:nvPr/>
        </p:nvSpPr>
        <p:spPr bwMode="auto">
          <a:xfrm>
            <a:off x="6601884" y="4540249"/>
            <a:ext cx="781050" cy="215901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36" name="図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255" y="4519352"/>
            <a:ext cx="302267" cy="302267"/>
          </a:xfrm>
          <a:prstGeom prst="rect">
            <a:avLst/>
          </a:prstGeom>
        </p:spPr>
      </p:pic>
      <p:sp>
        <p:nvSpPr>
          <p:cNvPr id="29" name="正方形/長方形 28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16516" y="4560009"/>
            <a:ext cx="19291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ログイン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画面</a:t>
            </a: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選択式</a:t>
            </a: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)】</a:t>
            </a:r>
          </a:p>
        </p:txBody>
      </p:sp>
      <p:sp>
        <p:nvSpPr>
          <p:cNvPr id="28" name="正方形/長方形 27"/>
          <p:cNvSpPr/>
          <p:nvPr/>
        </p:nvSpPr>
        <p:spPr bwMode="auto">
          <a:xfrm>
            <a:off x="865717" y="5727700"/>
            <a:ext cx="1847850" cy="599018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7" name="カギ線コネクタ 36"/>
          <p:cNvCxnSpPr/>
          <p:nvPr/>
        </p:nvCxnSpPr>
        <p:spPr>
          <a:xfrm flipV="1">
            <a:off x="2679700" y="5870920"/>
            <a:ext cx="307729" cy="153827"/>
          </a:xfrm>
          <a:prstGeom prst="bentConnector3">
            <a:avLst>
              <a:gd name="adj1" fmla="val 50000"/>
            </a:avLst>
          </a:prstGeom>
          <a:ln w="9525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正方形/長方形 42"/>
          <p:cNvSpPr/>
          <p:nvPr/>
        </p:nvSpPr>
        <p:spPr bwMode="auto">
          <a:xfrm>
            <a:off x="2526981" y="5946366"/>
            <a:ext cx="152719" cy="156761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45" name="直線コネクタ 44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91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正方形/長方形 102"/>
          <p:cNvSpPr/>
          <p:nvPr/>
        </p:nvSpPr>
        <p:spPr bwMode="auto">
          <a:xfrm>
            <a:off x="4566575" y="3227945"/>
            <a:ext cx="4027894" cy="329728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394" y="3315825"/>
            <a:ext cx="1573953" cy="910725"/>
          </a:xfrm>
          <a:prstGeom prst="rect">
            <a:avLst/>
          </a:prstGeom>
          <a:ln>
            <a:solidFill>
              <a:srgbClr val="B1AEAE"/>
            </a:solidFill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624" y="5562688"/>
            <a:ext cx="1394123" cy="871130"/>
          </a:xfrm>
          <a:prstGeom prst="rect">
            <a:avLst/>
          </a:prstGeom>
          <a:ln>
            <a:solidFill>
              <a:srgbClr val="B1AEAE"/>
            </a:solidFill>
          </a:ln>
        </p:spPr>
      </p:pic>
      <p:sp>
        <p:nvSpPr>
          <p:cNvPr id="5" name="正方形/長方形 4"/>
          <p:cNvSpPr/>
          <p:nvPr/>
        </p:nvSpPr>
        <p:spPr bwMode="auto">
          <a:xfrm>
            <a:off x="1064881" y="3232184"/>
            <a:ext cx="3099039" cy="32972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09" y="3370454"/>
            <a:ext cx="2592909" cy="3031035"/>
          </a:xfrm>
          <a:prstGeom prst="rect">
            <a:avLst/>
          </a:prstGeom>
          <a:ln>
            <a:solidFill>
              <a:srgbClr val="B1AEAE"/>
            </a:solidFill>
          </a:ln>
        </p:spPr>
      </p:pic>
      <p:sp>
        <p:nvSpPr>
          <p:cNvPr id="8" name="テキスト ボックス 7"/>
          <p:cNvSpPr txBox="1"/>
          <p:nvPr/>
        </p:nvSpPr>
        <p:spPr>
          <a:xfrm>
            <a:off x="465365" y="1206223"/>
            <a:ext cx="88675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活動登録するだけで、その内容が関連情報（カレンダー、</a:t>
            </a:r>
            <a:r>
              <a:rPr kumimoji="1" lang="en-US" altLang="ja-JP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ToDo</a:t>
            </a:r>
            <a:r>
              <a:rPr kumimoji="1" lang="ja-JP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、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案件情報等）へ自動反映されることです</a:t>
            </a:r>
            <a:endParaRPr kumimoji="1" lang="en-US" altLang="ja-JP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6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pPr lvl="0">
              <a:defRPr/>
            </a:pPr>
            <a:r>
              <a:rPr lang="ja-JP" altLang="en-US" sz="2000" dirty="0" smtClean="0">
                <a:solidFill>
                  <a:srgbClr val="1265AA"/>
                </a:solidFill>
              </a:rPr>
              <a:t>活動登録機能の特徴①～シングルインプット</a:t>
            </a:r>
            <a:r>
              <a:rPr lang="ja-JP" altLang="en-US" sz="2000" dirty="0">
                <a:solidFill>
                  <a:srgbClr val="1265AA"/>
                </a:solidFill>
              </a:rPr>
              <a:t>・マルチアウトプットとは？～</a:t>
            </a:r>
          </a:p>
        </p:txBody>
      </p:sp>
      <p:pic>
        <p:nvPicPr>
          <p:cNvPr id="74" name="図 7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6"/>
          <a:stretch/>
        </p:blipFill>
        <p:spPr>
          <a:xfrm>
            <a:off x="6804243" y="4390591"/>
            <a:ext cx="1490886" cy="971998"/>
          </a:xfrm>
          <a:prstGeom prst="rect">
            <a:avLst/>
          </a:prstGeom>
          <a:ln>
            <a:solidFill>
              <a:srgbClr val="BFBFBF"/>
            </a:solidFill>
          </a:ln>
        </p:spPr>
      </p:pic>
      <p:grpSp>
        <p:nvGrpSpPr>
          <p:cNvPr id="99" name="グループ化 98"/>
          <p:cNvGrpSpPr/>
          <p:nvPr/>
        </p:nvGrpSpPr>
        <p:grpSpPr>
          <a:xfrm>
            <a:off x="465365" y="1600311"/>
            <a:ext cx="2735035" cy="307777"/>
            <a:chOff x="104299" y="835750"/>
            <a:chExt cx="6561972" cy="307777"/>
          </a:xfrm>
        </p:grpSpPr>
        <p:sp>
          <p:nvSpPr>
            <p:cNvPr id="100" name="正方形/長方形 99"/>
            <p:cNvSpPr/>
            <p:nvPr/>
          </p:nvSpPr>
          <p:spPr>
            <a:xfrm>
              <a:off x="104299" y="835750"/>
              <a:ext cx="518129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400" b="1" dirty="0">
                  <a:solidFill>
                    <a:schemeClr val="accent6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どんな利便性があるの？</a:t>
              </a:r>
            </a:p>
          </p:txBody>
        </p:sp>
        <p:cxnSp>
          <p:nvCxnSpPr>
            <p:cNvPr id="101" name="直線コネクタ 100"/>
            <p:cNvCxnSpPr/>
            <p:nvPr/>
          </p:nvCxnSpPr>
          <p:spPr>
            <a:xfrm>
              <a:off x="197514" y="1115698"/>
              <a:ext cx="6468757" cy="0"/>
            </a:xfrm>
            <a:prstGeom prst="line">
              <a:avLst/>
            </a:prstGeom>
            <a:ln w="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ホームベース 101"/>
          <p:cNvSpPr/>
          <p:nvPr/>
        </p:nvSpPr>
        <p:spPr bwMode="auto">
          <a:xfrm>
            <a:off x="3845538" y="2843868"/>
            <a:ext cx="4951454" cy="289326"/>
          </a:xfrm>
          <a:prstGeom prst="homePlat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lang="ja-JP" altLang="en-US" sz="1200" b="1" dirty="0" smtClean="0">
                <a:solidFill>
                  <a:schemeClr val="bg1"/>
                </a:solidFill>
                <a:latin typeface="Arial" charset="0"/>
                <a:ea typeface="メイリオ" pitchFamily="50" charset="-128"/>
                <a:cs typeface="メイリオ" pitchFamily="50" charset="-128"/>
              </a:rPr>
              <a:t>内容は、様々な関連情報に自動反映</a:t>
            </a:r>
            <a:endParaRPr kumimoji="1" lang="ja-JP" altLang="en-US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" name="ホームベース 3"/>
          <p:cNvSpPr/>
          <p:nvPr/>
        </p:nvSpPr>
        <p:spPr bwMode="auto">
          <a:xfrm>
            <a:off x="1064882" y="2843868"/>
            <a:ext cx="3279749" cy="289326"/>
          </a:xfrm>
          <a:prstGeom prst="homePlat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1" lang="en-US" altLang="ja-JP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rPr>
              <a:t>1</a:t>
            </a:r>
            <a:r>
              <a:rPr kumimoji="1" lang="ja-JP" altLang="en-US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rPr>
              <a:t>回の活動入力</a:t>
            </a:r>
          </a:p>
        </p:txBody>
      </p:sp>
      <p:cxnSp>
        <p:nvCxnSpPr>
          <p:cNvPr id="3" name="カギ線コネクタ 2"/>
          <p:cNvCxnSpPr/>
          <p:nvPr/>
        </p:nvCxnSpPr>
        <p:spPr bwMode="auto">
          <a:xfrm>
            <a:off x="3959881" y="4889395"/>
            <a:ext cx="2855150" cy="1105827"/>
          </a:xfrm>
          <a:prstGeom prst="bentConnector3">
            <a:avLst>
              <a:gd name="adj1" fmla="val 14797"/>
            </a:avLst>
          </a:prstGeom>
          <a:solidFill>
            <a:srgbClr val="70C1D2"/>
          </a:solidFill>
          <a:ln w="19050" cap="flat" cmpd="sng" algn="ctr">
            <a:solidFill>
              <a:srgbClr val="C0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カギ線コネクタ 25"/>
          <p:cNvCxnSpPr/>
          <p:nvPr/>
        </p:nvCxnSpPr>
        <p:spPr bwMode="auto">
          <a:xfrm flipV="1">
            <a:off x="3920301" y="3796120"/>
            <a:ext cx="2855791" cy="1089852"/>
          </a:xfrm>
          <a:prstGeom prst="bentConnector3">
            <a:avLst>
              <a:gd name="adj1" fmla="val 15864"/>
            </a:avLst>
          </a:prstGeom>
          <a:solidFill>
            <a:srgbClr val="70C1D2"/>
          </a:solidFill>
          <a:ln w="19050" cap="flat" cmpd="sng" algn="ctr">
            <a:solidFill>
              <a:srgbClr val="C0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直線矢印コネクタ 15"/>
          <p:cNvCxnSpPr>
            <a:endCxn id="74" idx="1"/>
          </p:cNvCxnSpPr>
          <p:nvPr/>
        </p:nvCxnSpPr>
        <p:spPr bwMode="auto">
          <a:xfrm flipV="1">
            <a:off x="3920301" y="4876590"/>
            <a:ext cx="2883942" cy="9382"/>
          </a:xfrm>
          <a:prstGeom prst="straightConnector1">
            <a:avLst/>
          </a:prstGeom>
          <a:solidFill>
            <a:srgbClr val="70C1D2"/>
          </a:solidFill>
          <a:ln w="19050" cap="flat" cmpd="sng" algn="ctr">
            <a:solidFill>
              <a:srgbClr val="C0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正方形/長方形 26"/>
          <p:cNvSpPr/>
          <p:nvPr/>
        </p:nvSpPr>
        <p:spPr>
          <a:xfrm>
            <a:off x="432110" y="909899"/>
            <a:ext cx="4134465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ja-JP" altLang="en-US" sz="1400" b="1" dirty="0">
                <a:solidFill>
                  <a:schemeClr val="accent5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シングルインプット・マルチアウトプットとは？</a:t>
            </a:r>
          </a:p>
        </p:txBody>
      </p:sp>
      <p:cxnSp>
        <p:nvCxnSpPr>
          <p:cNvPr id="28" name="直線コネクタ 27"/>
          <p:cNvCxnSpPr/>
          <p:nvPr/>
        </p:nvCxnSpPr>
        <p:spPr>
          <a:xfrm>
            <a:off x="500711" y="1158229"/>
            <a:ext cx="3918889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図 28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3" y="2009315"/>
            <a:ext cx="629738" cy="629738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1070575" y="1988980"/>
            <a:ext cx="785893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１．営業社員は、「活動登録」のみで入力を完結でき、ユーザーの負担を最小化します！</a:t>
            </a:r>
            <a:endParaRPr lang="en-US" altLang="ja-JP" sz="1100" dirty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２．情報の共有や報告が、ツールを変えずに</a:t>
            </a:r>
            <a:r>
              <a:rPr lang="en-US" altLang="ja-JP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回の操作で終わるので、無駄な付帯作業・二重入力が減少します！</a:t>
            </a:r>
            <a:endParaRPr lang="en-US" altLang="ja-JP" sz="1100" dirty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３．更新された情報はメンバー全員で共有できるため、組織としての情報キャッチアップが促進されます！</a:t>
            </a:r>
            <a:endParaRPr lang="en-US" altLang="ja-JP" sz="1100" dirty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7940" y="3312260"/>
            <a:ext cx="1455462" cy="947472"/>
          </a:xfrm>
          <a:prstGeom prst="rect">
            <a:avLst/>
          </a:prstGeom>
          <a:ln>
            <a:solidFill>
              <a:srgbClr val="B1AEAE"/>
            </a:solidFill>
          </a:ln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4481" y="4429646"/>
            <a:ext cx="1398093" cy="932943"/>
          </a:xfrm>
          <a:prstGeom prst="rect">
            <a:avLst/>
          </a:prstGeom>
          <a:ln>
            <a:solidFill>
              <a:srgbClr val="B1AEAE"/>
            </a:solidFill>
          </a:ln>
        </p:spPr>
      </p:pic>
      <p:grpSp>
        <p:nvGrpSpPr>
          <p:cNvPr id="9" name="グループ化 8"/>
          <p:cNvGrpSpPr/>
          <p:nvPr/>
        </p:nvGrpSpPr>
        <p:grpSpPr>
          <a:xfrm>
            <a:off x="4827069" y="5490393"/>
            <a:ext cx="1326455" cy="978107"/>
            <a:chOff x="4827069" y="5490393"/>
            <a:chExt cx="1326455" cy="978107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27069" y="5490393"/>
              <a:ext cx="1326455" cy="978107"/>
            </a:xfrm>
            <a:prstGeom prst="rect">
              <a:avLst/>
            </a:prstGeom>
            <a:ln>
              <a:solidFill>
                <a:srgbClr val="B1AEAE"/>
              </a:solidFill>
            </a:ln>
          </p:spPr>
        </p:pic>
        <p:sp>
          <p:nvSpPr>
            <p:cNvPr id="2" name="正方形/長方形 1"/>
            <p:cNvSpPr/>
            <p:nvPr/>
          </p:nvSpPr>
          <p:spPr bwMode="auto">
            <a:xfrm>
              <a:off x="5730876" y="6196329"/>
              <a:ext cx="85725" cy="457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877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080" y="876912"/>
            <a:ext cx="4666689" cy="5455223"/>
          </a:xfrm>
          <a:prstGeom prst="rect">
            <a:avLst/>
          </a:prstGeom>
          <a:ln>
            <a:solidFill>
              <a:srgbClr val="B1AEAE"/>
            </a:solidFill>
          </a:ln>
        </p:spPr>
      </p:pic>
      <p:sp>
        <p:nvSpPr>
          <p:cNvPr id="8" name="テキスト ボックス 7"/>
          <p:cNvSpPr txBox="1"/>
          <p:nvPr/>
        </p:nvSpPr>
        <p:spPr>
          <a:xfrm>
            <a:off x="465365" y="1206223"/>
            <a:ext cx="39395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入力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・変更が必要な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項目をビジュアル的に認識できる</a:t>
            </a:r>
            <a:endParaRPr lang="en-US" altLang="ja-JP" sz="1100" dirty="0" smtClean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シンプル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な画面になっています</a:t>
            </a:r>
            <a:endParaRPr lang="en-US" altLang="ja-JP" sz="1100" dirty="0" smtClean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459672" y="1843170"/>
            <a:ext cx="2735035" cy="307777"/>
            <a:chOff x="104299" y="835750"/>
            <a:chExt cx="6561972" cy="307777"/>
          </a:xfrm>
        </p:grpSpPr>
        <p:sp>
          <p:nvSpPr>
            <p:cNvPr id="10" name="正方形/長方形 9"/>
            <p:cNvSpPr/>
            <p:nvPr/>
          </p:nvSpPr>
          <p:spPr>
            <a:xfrm>
              <a:off x="104299" y="835750"/>
              <a:ext cx="518129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どんな利便性があるの？</a:t>
              </a: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11" name="直線コネクタ 10"/>
            <p:cNvCxnSpPr/>
            <p:nvPr/>
          </p:nvCxnSpPr>
          <p:spPr>
            <a:xfrm>
              <a:off x="197514" y="1115698"/>
              <a:ext cx="6468757" cy="0"/>
            </a:xfrm>
            <a:prstGeom prst="line">
              <a:avLst/>
            </a:prstGeom>
            <a:ln w="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テキスト ボックス 11"/>
          <p:cNvSpPr txBox="1"/>
          <p:nvPr/>
        </p:nvSpPr>
        <p:spPr>
          <a:xfrm>
            <a:off x="1064882" y="2231839"/>
            <a:ext cx="346764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１．どこに何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を入力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すれば良いか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が一目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で分かり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endParaRPr lang="en-US" altLang="ja-JP" sz="1100" dirty="0" smtClean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R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担当者の入力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時のストレス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を軽減します！</a:t>
            </a:r>
            <a:endParaRPr lang="en-US" altLang="ja-JP" sz="1100" dirty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２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．前回入力した情報を保持しているので、変更</a:t>
            </a:r>
            <a:endParaRPr lang="en-US" altLang="ja-JP" sz="1100" dirty="0" smtClean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箇所のみの入力で完結します！</a:t>
            </a:r>
            <a:endParaRPr lang="en-US" altLang="ja-JP" sz="1100" dirty="0" smtClean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３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．入力項目は、プロセス毎に可変し最小限に</a:t>
            </a:r>
            <a:endParaRPr lang="en-US" altLang="ja-JP" sz="1100" dirty="0" smtClean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なっているので、余計な入力は不要です！</a:t>
            </a:r>
            <a:endParaRPr lang="en-US" altLang="ja-JP" sz="1100" dirty="0" smtClean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endParaRPr lang="en-US" altLang="ja-JP" sz="1100" dirty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endParaRPr lang="en-US" altLang="ja-JP" sz="1100" dirty="0" smtClean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50" y="2252174"/>
            <a:ext cx="629738" cy="629738"/>
          </a:xfrm>
          <a:prstGeom prst="rect">
            <a:avLst/>
          </a:prstGeom>
        </p:spPr>
      </p:pic>
      <p:sp>
        <p:nvSpPr>
          <p:cNvPr id="88" name="四角形吹き出し 87"/>
          <p:cNvSpPr/>
          <p:nvPr/>
        </p:nvSpPr>
        <p:spPr>
          <a:xfrm>
            <a:off x="7421472" y="3154569"/>
            <a:ext cx="1932791" cy="509686"/>
          </a:xfrm>
          <a:prstGeom prst="wedgeRectCallout">
            <a:avLst>
              <a:gd name="adj1" fmla="val 19702"/>
              <a:gd name="adj2" fmla="val -96396"/>
            </a:avLst>
          </a:prstGeom>
          <a:solidFill>
            <a:srgbClr val="E6B600">
              <a:lumMod val="20000"/>
              <a:lumOff val="80000"/>
            </a:srgbClr>
          </a:solidFill>
          <a:ln w="9525" cap="flat" cmpd="sng" algn="ctr">
            <a:solidFill>
              <a:srgbClr val="E6B6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45561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Meiryo UI" panose="020B0604030504040204" pitchFamily="50" charset="-128"/>
              </a:rPr>
              <a:t>入力・変更の必要な項目は</a:t>
            </a:r>
            <a:endParaRPr kumimoji="0" lang="en-US" altLang="ja-JP" sz="11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cs typeface="Meiryo UI" panose="020B0604030504040204" pitchFamily="50" charset="-128"/>
            </a:endParaRPr>
          </a:p>
          <a:p>
            <a:pPr marL="0" marR="0" lvl="0" indent="0" defTabSz="45561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100" b="0" i="0" u="sng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ea"/>
                <a:ea typeface="+mj-ea"/>
                <a:cs typeface="Meiryo UI" panose="020B0604030504040204" pitchFamily="50" charset="-128"/>
              </a:rPr>
              <a:t>ピンクで色分け</a:t>
            </a:r>
          </a:p>
        </p:txBody>
      </p:sp>
      <p:sp>
        <p:nvSpPr>
          <p:cNvPr id="89" name="四角形吹き出し 88"/>
          <p:cNvSpPr/>
          <p:nvPr/>
        </p:nvSpPr>
        <p:spPr>
          <a:xfrm>
            <a:off x="7596016" y="5383730"/>
            <a:ext cx="1520241" cy="558182"/>
          </a:xfrm>
          <a:prstGeom prst="wedgeRectCallout">
            <a:avLst>
              <a:gd name="adj1" fmla="val -58023"/>
              <a:gd name="adj2" fmla="val -100517"/>
            </a:avLst>
          </a:prstGeom>
          <a:solidFill>
            <a:srgbClr val="E6B600">
              <a:lumMod val="20000"/>
              <a:lumOff val="80000"/>
            </a:srgbClr>
          </a:solidFill>
          <a:ln w="9525" cap="flat" cmpd="sng" algn="ctr">
            <a:solidFill>
              <a:srgbClr val="E6B6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45561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Meiryo UI" panose="020B0604030504040204" pitchFamily="50" charset="-128"/>
              </a:rPr>
              <a:t>次回予定、</a:t>
            </a:r>
            <a:r>
              <a:rPr kumimoji="0" lang="en-US" altLang="ja-JP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Meiryo UI" panose="020B0604030504040204" pitchFamily="50" charset="-128"/>
              </a:rPr>
              <a:t>ToDo</a:t>
            </a:r>
            <a:r>
              <a:rPr kumimoji="0" lang="ja-JP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Meiryo UI" panose="020B0604030504040204" pitchFamily="50" charset="-128"/>
              </a:rPr>
              <a:t>も</a:t>
            </a:r>
            <a:endParaRPr kumimoji="0" lang="en-US" altLang="ja-JP" sz="11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cs typeface="Meiryo UI" panose="020B0604030504040204" pitchFamily="50" charset="-128"/>
            </a:endParaRPr>
          </a:p>
          <a:p>
            <a:pPr marL="0" marR="0" lvl="0" indent="0" defTabSz="45561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100" b="0" i="0" u="sng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ea"/>
                <a:ea typeface="+mj-ea"/>
                <a:cs typeface="Meiryo UI" panose="020B0604030504040204" pitchFamily="50" charset="-128"/>
              </a:rPr>
              <a:t>同一画面で登録完了</a:t>
            </a:r>
          </a:p>
        </p:txBody>
      </p:sp>
      <p:sp>
        <p:nvSpPr>
          <p:cNvPr id="90" name="四角形吹き出し 89"/>
          <p:cNvSpPr/>
          <p:nvPr/>
        </p:nvSpPr>
        <p:spPr>
          <a:xfrm>
            <a:off x="8075084" y="4171098"/>
            <a:ext cx="1733934" cy="558182"/>
          </a:xfrm>
          <a:prstGeom prst="wedgeRectCallout">
            <a:avLst>
              <a:gd name="adj1" fmla="val -39285"/>
              <a:gd name="adj2" fmla="val -88970"/>
            </a:avLst>
          </a:prstGeom>
          <a:solidFill>
            <a:srgbClr val="E6B600">
              <a:lumMod val="20000"/>
              <a:lumOff val="80000"/>
            </a:srgbClr>
          </a:solidFill>
          <a:ln w="9525" cap="flat" cmpd="sng" algn="ctr">
            <a:solidFill>
              <a:srgbClr val="E6B6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45561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白色項目は、記録を</a:t>
            </a:r>
            <a:endParaRPr lang="en-US" altLang="ja-JP" sz="1100" dirty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defTabSz="45561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残したい場合にのみ入力</a:t>
            </a:r>
          </a:p>
        </p:txBody>
      </p:sp>
      <p:sp>
        <p:nvSpPr>
          <p:cNvPr id="94" name="四角形吹き出し 93"/>
          <p:cNvSpPr/>
          <p:nvPr/>
        </p:nvSpPr>
        <p:spPr>
          <a:xfrm>
            <a:off x="5798770" y="3770946"/>
            <a:ext cx="1606336" cy="558182"/>
          </a:xfrm>
          <a:prstGeom prst="wedgeRectCallout">
            <a:avLst>
              <a:gd name="adj1" fmla="val -39285"/>
              <a:gd name="adj2" fmla="val -88970"/>
            </a:avLst>
          </a:prstGeom>
          <a:solidFill>
            <a:srgbClr val="E6B600">
              <a:lumMod val="20000"/>
              <a:lumOff val="80000"/>
            </a:srgbClr>
          </a:solidFill>
          <a:ln w="9525" cap="flat" cmpd="sng" algn="ctr">
            <a:solidFill>
              <a:srgbClr val="E6B6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45561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前回情報は保持</a:t>
            </a:r>
            <a:endParaRPr lang="en-US" altLang="ja-JP" sz="1100" dirty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defTabSz="45561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変更箇所のみ入力</a:t>
            </a:r>
          </a:p>
        </p:txBody>
      </p:sp>
      <p:sp>
        <p:nvSpPr>
          <p:cNvPr id="16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pPr>
              <a:defRPr/>
            </a:pPr>
            <a:r>
              <a:rPr lang="ja-JP" altLang="en-US" sz="2000" dirty="0" smtClean="0"/>
              <a:t>活動登録機能の特徴②～ストレスフリーな入力画面～</a:t>
            </a:r>
            <a:endParaRPr lang="ja-JP" altLang="en-US" sz="2000" dirty="0"/>
          </a:p>
        </p:txBody>
      </p:sp>
      <p:sp>
        <p:nvSpPr>
          <p:cNvPr id="17" name="正方形/長方形 16"/>
          <p:cNvSpPr/>
          <p:nvPr/>
        </p:nvSpPr>
        <p:spPr>
          <a:xfrm>
            <a:off x="432110" y="909899"/>
            <a:ext cx="2877711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ja-JP" altLang="en-US" sz="1400" b="1" dirty="0">
                <a:solidFill>
                  <a:schemeClr val="accent5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ストレスフリーな入力</a:t>
            </a:r>
            <a:r>
              <a:rPr lang="ja-JP" altLang="en-US" sz="1400" b="1" dirty="0" smtClean="0">
                <a:solidFill>
                  <a:schemeClr val="accent5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画面と</a:t>
            </a:r>
            <a:r>
              <a:rPr lang="ja-JP" altLang="en-US" sz="1400" b="1" dirty="0">
                <a:solidFill>
                  <a:schemeClr val="accent5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は？</a:t>
            </a:r>
          </a:p>
        </p:txBody>
      </p:sp>
      <p:cxnSp>
        <p:nvCxnSpPr>
          <p:cNvPr id="18" name="直線コネクタ 17"/>
          <p:cNvCxnSpPr/>
          <p:nvPr/>
        </p:nvCxnSpPr>
        <p:spPr>
          <a:xfrm>
            <a:off x="500711" y="1158229"/>
            <a:ext cx="3918889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92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b="9430"/>
          <a:stretch/>
        </p:blipFill>
        <p:spPr>
          <a:xfrm>
            <a:off x="751990" y="2735243"/>
            <a:ext cx="3953120" cy="2855329"/>
          </a:xfrm>
          <a:prstGeom prst="rect">
            <a:avLst/>
          </a:prstGeom>
          <a:ln>
            <a:solidFill>
              <a:srgbClr val="B1AEAE"/>
            </a:solidFill>
          </a:ln>
        </p:spPr>
      </p:pic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/>
              <a:t>活動登録画面を</a:t>
            </a:r>
            <a:r>
              <a:rPr lang="ja-JP" altLang="en-US" sz="2000" dirty="0" smtClean="0"/>
              <a:t>呼び</a:t>
            </a:r>
            <a:r>
              <a:rPr lang="ja-JP" altLang="en-US" sz="2000" dirty="0"/>
              <a:t>出し</a:t>
            </a:r>
            <a:endParaRPr kumimoji="1" lang="ja-JP" altLang="en-US" sz="20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92433" y="1821937"/>
            <a:ext cx="6921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</a:t>
            </a: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：ボタンを押す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各画面上にある　　　　　をクリックすると、活動登録画面が立ち上がります。</a:t>
            </a:r>
            <a:endParaRPr lang="ja-JP" altLang="en-US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509" y="2101739"/>
            <a:ext cx="485689" cy="192141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5"/>
          <a:srcRect l="176" b="1866"/>
          <a:stretch/>
        </p:blipFill>
        <p:spPr>
          <a:xfrm>
            <a:off x="2103569" y="3722649"/>
            <a:ext cx="2181876" cy="1262402"/>
          </a:xfrm>
          <a:prstGeom prst="rect">
            <a:avLst/>
          </a:prstGeom>
        </p:spPr>
      </p:pic>
      <p:sp>
        <p:nvSpPr>
          <p:cNvPr id="20" name="正方形/長方形 19"/>
          <p:cNvSpPr/>
          <p:nvPr/>
        </p:nvSpPr>
        <p:spPr bwMode="auto">
          <a:xfrm>
            <a:off x="2154767" y="4745567"/>
            <a:ext cx="469900" cy="207434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1" name="AutoShape 8"/>
          <p:cNvSpPr>
            <a:spLocks noChangeArrowheads="1"/>
          </p:cNvSpPr>
          <p:nvPr/>
        </p:nvSpPr>
        <p:spPr bwMode="auto">
          <a:xfrm>
            <a:off x="557785" y="2412120"/>
            <a:ext cx="2458438" cy="32312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 lIns="108000" tIns="72000" rIns="108000" bIns="72000" anchor="t">
            <a:noAutofit/>
          </a:bodyPr>
          <a:lstStyle/>
          <a:p>
            <a:pPr defTabSz="455613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1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11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スケジュール画面</a:t>
            </a:r>
            <a:r>
              <a:rPr lang="en-US" altLang="ja-JP" sz="11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】</a:t>
            </a:r>
            <a:endParaRPr lang="ja-JP" altLang="en-US" sz="1100" b="1" dirty="0">
              <a:solidFill>
                <a:srgbClr val="000000">
                  <a:lumMod val="75000"/>
                  <a:lumOff val="25000"/>
                </a:srgb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5" name="AutoShape 8"/>
          <p:cNvSpPr>
            <a:spLocks noChangeArrowheads="1"/>
          </p:cNvSpPr>
          <p:nvPr/>
        </p:nvSpPr>
        <p:spPr bwMode="auto">
          <a:xfrm>
            <a:off x="5103035" y="2412120"/>
            <a:ext cx="2458438" cy="32312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 lIns="108000" tIns="72000" rIns="108000" bIns="72000" anchor="t">
            <a:noAutofit/>
          </a:bodyPr>
          <a:lstStyle/>
          <a:p>
            <a:pPr defTabSz="455613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1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11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案件</a:t>
            </a:r>
            <a:r>
              <a:rPr lang="ja-JP" altLang="en-US" sz="1100" b="1" dirty="0">
                <a:solidFill>
                  <a:srgbClr val="000000">
                    <a:lumMod val="75000"/>
                    <a:lumOff val="25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リスト</a:t>
            </a:r>
            <a:r>
              <a:rPr lang="ja-JP" altLang="en-US" sz="11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画面</a:t>
            </a:r>
            <a:r>
              <a:rPr lang="en-US" altLang="ja-JP" sz="11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】</a:t>
            </a:r>
            <a:endParaRPr lang="ja-JP" altLang="en-US" sz="1100" b="1" dirty="0">
              <a:solidFill>
                <a:srgbClr val="000000">
                  <a:lumMod val="75000"/>
                  <a:lumOff val="25000"/>
                </a:srgb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680906" y="5772345"/>
            <a:ext cx="8612511" cy="703210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altLang="ja-JP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※</a:t>
            </a: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以下のような日常的に利用する画面には、活動登録画面を呼び出す</a:t>
            </a: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ボタン</a:t>
            </a: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が配置されています。</a:t>
            </a:r>
            <a:endParaRPr lang="en-US" altLang="ja-JP" sz="1100" dirty="0" smtClean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　　　・スケジュール画面</a:t>
            </a: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・案件リスト画面</a:t>
            </a: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・案件詳細画面</a:t>
            </a: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・活動履歴画面</a:t>
            </a: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・顧客詳細画面　等</a:t>
            </a:r>
            <a:endParaRPr lang="en-US" altLang="ja-JP" sz="1100" dirty="0" smtClean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4" name="直線コネクタ 33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図 34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36" name="テキスト ボックス 35"/>
          <p:cNvSpPr txBox="1"/>
          <p:nvPr/>
        </p:nvSpPr>
        <p:spPr>
          <a:xfrm>
            <a:off x="863415" y="1261019"/>
            <a:ext cx="91194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カレンダーや案件リスト、顧客画面等に配置されて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いる「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活動登録」ボタンを押すだけです</a:t>
            </a: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7"/>
          <a:srcRect l="1" r="51533" b="54020"/>
          <a:stretch/>
        </p:blipFill>
        <p:spPr>
          <a:xfrm>
            <a:off x="5319348" y="3112018"/>
            <a:ext cx="3819623" cy="132083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1655" y="3873862"/>
            <a:ext cx="1067024" cy="1037384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 bwMode="auto">
          <a:xfrm>
            <a:off x="7622430" y="4090451"/>
            <a:ext cx="1066249" cy="227867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 bwMode="auto">
          <a:xfrm>
            <a:off x="7561474" y="3716867"/>
            <a:ext cx="208222" cy="204940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002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テキスト ボックス 44"/>
          <p:cNvSpPr txBox="1"/>
          <p:nvPr/>
        </p:nvSpPr>
        <p:spPr>
          <a:xfrm>
            <a:off x="4939938" y="4445972"/>
            <a:ext cx="447457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ステップ４：次回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スケジュールを登録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　　　　をクリックし、スケジュールを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登録してください。 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939938" y="3631030"/>
            <a:ext cx="4386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ステップ３：活動詳細を入力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活動の詳細を入力します。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0"/>
          <a:stretch/>
        </p:blipFill>
        <p:spPr>
          <a:xfrm>
            <a:off x="863415" y="1735513"/>
            <a:ext cx="3837871" cy="4827617"/>
          </a:xfrm>
          <a:prstGeom prst="rect">
            <a:avLst/>
          </a:prstGeom>
          <a:ln w="0">
            <a:solidFill>
              <a:srgbClr val="B1AEAE"/>
            </a:solidFill>
          </a:ln>
        </p:spPr>
      </p:pic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kumimoji="1" lang="ja-JP" altLang="en-US" sz="2000" dirty="0" smtClean="0"/>
              <a:t>活動登録</a:t>
            </a:r>
            <a:r>
              <a:rPr lang="ja-JP" altLang="en-US" sz="2000" dirty="0" smtClean="0"/>
              <a:t>する</a:t>
            </a:r>
            <a:endParaRPr kumimoji="1" lang="ja-JP" altLang="en-US" sz="2000" dirty="0"/>
          </a:p>
        </p:txBody>
      </p:sp>
      <p:sp>
        <p:nvSpPr>
          <p:cNvPr id="20" name="正方形/長方形 19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</a:p>
        </p:txBody>
      </p:sp>
      <p:sp>
        <p:nvSpPr>
          <p:cNvPr id="29" name="正方形/長方形 28"/>
          <p:cNvSpPr/>
          <p:nvPr/>
        </p:nvSpPr>
        <p:spPr bwMode="auto">
          <a:xfrm>
            <a:off x="2729530" y="2863850"/>
            <a:ext cx="1358349" cy="169333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 bwMode="auto">
          <a:xfrm>
            <a:off x="880533" y="2244923"/>
            <a:ext cx="2528172" cy="391018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2" name="正方形/長方形 31"/>
          <p:cNvSpPr/>
          <p:nvPr/>
        </p:nvSpPr>
        <p:spPr bwMode="auto">
          <a:xfrm>
            <a:off x="2599267" y="6447366"/>
            <a:ext cx="366183" cy="110067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3" name="正方形/長方形 32"/>
          <p:cNvSpPr/>
          <p:nvPr/>
        </p:nvSpPr>
        <p:spPr bwMode="auto">
          <a:xfrm>
            <a:off x="865717" y="6162700"/>
            <a:ext cx="2253421" cy="263500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939938" y="1985429"/>
            <a:ext cx="447457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</a:t>
            </a: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：面談者を入力</a:t>
            </a:r>
            <a:endParaRPr kumimoji="1"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当日面談者の　　　　　　　　　　　を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クリックし、コンタクト先から選択するか、名前を入力し検索してください。</a:t>
            </a:r>
            <a:endParaRPr kumimoji="1"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4939938" y="2805610"/>
            <a:ext cx="447457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ステップ２：進捗状況を選択</a:t>
            </a:r>
            <a:endParaRPr kumimoji="1"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進捗状況の　　をクリックし、出てきた項目からその時の進捗状況に応じて変更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してください。</a:t>
            </a:r>
            <a:endParaRPr kumimoji="1"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4939938" y="5266153"/>
            <a:ext cx="438694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ステップ５：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登録ボタンを押す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その他、ピンク色の項目</a:t>
            </a:r>
            <a: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必須</a:t>
            </a:r>
            <a: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を中心に情報を入力し、　　　　　を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クリックしてください。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47" name="図 46"/>
          <p:cNvPicPr>
            <a:picLocks noChangeAspect="1"/>
          </p:cNvPicPr>
          <p:nvPr/>
        </p:nvPicPr>
        <p:blipFill rotWithShape="1">
          <a:blip r:embed="rId4"/>
          <a:srcRect l="16622" t="36189" r="61622" b="59143"/>
          <a:stretch/>
        </p:blipFill>
        <p:spPr>
          <a:xfrm>
            <a:off x="5939627" y="2230880"/>
            <a:ext cx="1423283" cy="222636"/>
          </a:xfrm>
          <a:prstGeom prst="rect">
            <a:avLst/>
          </a:prstGeom>
          <a:ln>
            <a:noFill/>
          </a:ln>
        </p:spPr>
      </p:pic>
      <p:pic>
        <p:nvPicPr>
          <p:cNvPr id="48" name="図 47"/>
          <p:cNvPicPr>
            <a:picLocks noChangeAspect="1"/>
          </p:cNvPicPr>
          <p:nvPr/>
        </p:nvPicPr>
        <p:blipFill rotWithShape="1">
          <a:blip r:embed="rId4"/>
          <a:srcRect l="73910" t="58980" r="23685" b="38216"/>
          <a:stretch/>
        </p:blipFill>
        <p:spPr>
          <a:xfrm>
            <a:off x="5772650" y="3099136"/>
            <a:ext cx="159026" cy="13517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0" name="図 49"/>
          <p:cNvPicPr>
            <a:picLocks noChangeAspect="1"/>
          </p:cNvPicPr>
          <p:nvPr/>
        </p:nvPicPr>
        <p:blipFill rotWithShape="1">
          <a:blip r:embed="rId5"/>
          <a:srcRect l="120" t="82914" r="67605" b="11951"/>
          <a:stretch/>
        </p:blipFill>
        <p:spPr>
          <a:xfrm>
            <a:off x="5064021" y="4715533"/>
            <a:ext cx="1417258" cy="177729"/>
          </a:xfrm>
          <a:prstGeom prst="rect">
            <a:avLst/>
          </a:prstGeom>
        </p:spPr>
      </p:pic>
      <p:pic>
        <p:nvPicPr>
          <p:cNvPr id="51" name="図 50"/>
          <p:cNvPicPr>
            <a:picLocks noChangeAspect="1"/>
          </p:cNvPicPr>
          <p:nvPr/>
        </p:nvPicPr>
        <p:blipFill rotWithShape="1">
          <a:blip r:embed="rId6"/>
          <a:srcRect l="6498" t="15224" r="7870" b="14406"/>
          <a:stretch/>
        </p:blipFill>
        <p:spPr>
          <a:xfrm>
            <a:off x="8456124" y="5546828"/>
            <a:ext cx="737814" cy="188168"/>
          </a:xfrm>
          <a:prstGeom prst="rect">
            <a:avLst/>
          </a:prstGeom>
        </p:spPr>
      </p:pic>
      <p:sp>
        <p:nvSpPr>
          <p:cNvPr id="21" name="正方形/長方形 20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2" name="直線コネクタ 21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図 25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863415" y="1261019"/>
            <a:ext cx="91194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活動登録は「面談者を入力」→「進捗状況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を選択」→「活動詳細を入力」→「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次回スケジュールを登録」→「登録ボタンを押す」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lang="en-US" altLang="ja-JP" sz="1100" dirty="0" smtClean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0">
              <a:spcBef>
                <a:spcPts val="600"/>
              </a:spcBef>
              <a:defRPr/>
            </a:pP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５ステップ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で完了</a:t>
            </a:r>
          </a:p>
        </p:txBody>
      </p:sp>
      <p:sp>
        <p:nvSpPr>
          <p:cNvPr id="28" name="正方形/長方形 27"/>
          <p:cNvSpPr/>
          <p:nvPr/>
        </p:nvSpPr>
        <p:spPr bwMode="auto">
          <a:xfrm>
            <a:off x="867833" y="5561171"/>
            <a:ext cx="3782484" cy="328507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312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kumimoji="1" lang="ja-JP" altLang="en-US" sz="2000" dirty="0" smtClean="0"/>
              <a:t>活動登録</a:t>
            </a:r>
            <a:r>
              <a:rPr lang="ja-JP" altLang="en-US" sz="2000" dirty="0" smtClean="0"/>
              <a:t>する</a:t>
            </a:r>
            <a:endParaRPr kumimoji="1" lang="ja-JP" altLang="en-US" sz="2000" dirty="0"/>
          </a:p>
        </p:txBody>
      </p:sp>
      <p:sp>
        <p:nvSpPr>
          <p:cNvPr id="20" name="正方形/長方形 19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2" name="直線コネクタ 21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図 25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08"/>
          <a:stretch/>
        </p:blipFill>
        <p:spPr>
          <a:xfrm>
            <a:off x="2713949" y="1944991"/>
            <a:ext cx="4451978" cy="4477732"/>
          </a:xfrm>
          <a:prstGeom prst="rect">
            <a:avLst/>
          </a:prstGeom>
          <a:ln w="0">
            <a:solidFill>
              <a:schemeClr val="bg1">
                <a:lumMod val="75000"/>
              </a:schemeClr>
            </a:solidFill>
          </a:ln>
        </p:spPr>
      </p:pic>
      <p:sp>
        <p:nvSpPr>
          <p:cNvPr id="25" name="テキスト ボックス 24"/>
          <p:cNvSpPr txBox="1"/>
          <p:nvPr/>
        </p:nvSpPr>
        <p:spPr>
          <a:xfrm>
            <a:off x="2713949" y="1714377"/>
            <a:ext cx="16108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活動登録</a:t>
            </a:r>
            <a:r>
              <a:rPr lang="ja-JP" alt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結果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画面</a:t>
            </a: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28" name="二等辺三角形 27"/>
          <p:cNvSpPr/>
          <p:nvPr/>
        </p:nvSpPr>
        <p:spPr bwMode="auto">
          <a:xfrm rot="5400000">
            <a:off x="993724" y="3966731"/>
            <a:ext cx="1428394" cy="194015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63415" y="1261019"/>
            <a:ext cx="91194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活動登録は「面談者を入力」→「進捗状況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を選択」→「活動詳細を入力」→「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次回スケジュールを登録」→「登録ボタンを押す」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lang="en-US" altLang="ja-JP" sz="1100" dirty="0" smtClean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0">
              <a:spcBef>
                <a:spcPts val="600"/>
              </a:spcBef>
              <a:defRPr/>
            </a:pP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５ステップ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で完了</a:t>
            </a:r>
          </a:p>
        </p:txBody>
      </p:sp>
    </p:spTree>
    <p:extLst>
      <p:ext uri="{BB962C8B-B14F-4D97-AF65-F5344CB8AC3E}">
        <p14:creationId xmlns:p14="http://schemas.microsoft.com/office/powerpoint/2010/main" val="243589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/>
              <a:t>活動</a:t>
            </a:r>
            <a:r>
              <a:rPr lang="ja-JP" altLang="en-US" sz="2000" dirty="0" smtClean="0"/>
              <a:t>検索</a:t>
            </a:r>
            <a:endParaRPr kumimoji="1" lang="ja-JP" altLang="en-US" sz="2000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4662912" y="1821938"/>
            <a:ext cx="39022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</a:t>
            </a:r>
            <a:r>
              <a:rPr lang="en-US" altLang="ja-JP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：条件を入力し検索ボタンを押す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訪問日や案件名などの検索したい条件を入力します。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●●　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をクリックします。</a:t>
            </a:r>
            <a:endParaRPr lang="en-US" altLang="ja-JP" sz="105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3"/>
          <a:srcRect l="70695" t="529" r="17036" b="96992"/>
          <a:stretch/>
        </p:blipFill>
        <p:spPr>
          <a:xfrm>
            <a:off x="4789140" y="2332189"/>
            <a:ext cx="749812" cy="18816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2" name="グループ化 1"/>
          <p:cNvGrpSpPr/>
          <p:nvPr/>
        </p:nvGrpSpPr>
        <p:grpSpPr>
          <a:xfrm>
            <a:off x="4662912" y="2843818"/>
            <a:ext cx="4727676" cy="3019761"/>
            <a:chOff x="1585730" y="2354295"/>
            <a:chExt cx="6549535" cy="4183457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85730" y="2354295"/>
              <a:ext cx="6549535" cy="4165749"/>
            </a:xfrm>
            <a:prstGeom prst="rect">
              <a:avLst/>
            </a:prstGeom>
            <a:ln>
              <a:solidFill>
                <a:srgbClr val="B1AEAE"/>
              </a:solidFill>
            </a:ln>
          </p:spPr>
        </p:pic>
        <p:sp>
          <p:nvSpPr>
            <p:cNvPr id="19" name="角丸四角形 18"/>
            <p:cNvSpPr/>
            <p:nvPr/>
          </p:nvSpPr>
          <p:spPr bwMode="auto">
            <a:xfrm>
              <a:off x="2627453" y="2774469"/>
              <a:ext cx="5474095" cy="3763283"/>
            </a:xfrm>
            <a:prstGeom prst="rect">
              <a:avLst/>
            </a:prstGeom>
            <a:noFill/>
            <a:ln w="158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21" name="角丸四角形 20"/>
            <p:cNvSpPr/>
            <p:nvPr/>
          </p:nvSpPr>
          <p:spPr bwMode="auto">
            <a:xfrm>
              <a:off x="6949136" y="2379115"/>
              <a:ext cx="527822" cy="175941"/>
            </a:xfrm>
            <a:prstGeom prst="rect">
              <a:avLst/>
            </a:prstGeom>
            <a:noFill/>
            <a:ln w="158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</p:grpSp>
      <p:sp>
        <p:nvSpPr>
          <p:cNvPr id="15" name="正方形/長方形 14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18" name="直線コネクタ 17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図 19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863415" y="1261019"/>
            <a:ext cx="85271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活動の検索方法は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「活動検索ボタンを押す」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「条件を入力して検索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ボタンを押す」の２ステップで完了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705" y="2843818"/>
            <a:ext cx="2104544" cy="298617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5" name="正方形/長方形 24"/>
          <p:cNvSpPr/>
          <p:nvPr/>
        </p:nvSpPr>
        <p:spPr bwMode="auto">
          <a:xfrm>
            <a:off x="1673075" y="4549024"/>
            <a:ext cx="165380" cy="270442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 bwMode="auto">
          <a:xfrm>
            <a:off x="1838455" y="4815232"/>
            <a:ext cx="972478" cy="270780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25439" y="1821938"/>
            <a:ext cx="3309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活動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検索ボタン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押す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メニューの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活動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の右側にある　　をクリックして、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を押下してください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7"/>
          <a:srcRect l="27585" t="43150" r="44904" b="49705"/>
          <a:stretch/>
        </p:blipFill>
        <p:spPr>
          <a:xfrm>
            <a:off x="785999" y="2320659"/>
            <a:ext cx="756745" cy="19969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7"/>
          <a:srcRect l="23259" t="35667" r="73164" b="57987"/>
          <a:stretch/>
        </p:blipFill>
        <p:spPr>
          <a:xfrm>
            <a:off x="2720085" y="2073536"/>
            <a:ext cx="137070" cy="24712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3728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147" y="1887246"/>
            <a:ext cx="6391581" cy="459066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/>
              <a:t>活動検索</a:t>
            </a:r>
            <a:endParaRPr kumimoji="1" lang="ja-JP" altLang="en-US" sz="2000" dirty="0"/>
          </a:p>
        </p:txBody>
      </p:sp>
      <p:sp>
        <p:nvSpPr>
          <p:cNvPr id="20" name="正方形/長方形 19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図 18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744147" y="1625636"/>
            <a:ext cx="16108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活動</a:t>
            </a:r>
            <a:r>
              <a:rPr lang="ja-JP" alt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検索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結果画面</a:t>
            </a: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63415" y="1261019"/>
            <a:ext cx="85271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活動の検索方法は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「活動検索ボタンを押す」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「条件を入力して検索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ボタンを押す」の２ステップで完了</a:t>
            </a:r>
          </a:p>
        </p:txBody>
      </p:sp>
    </p:spTree>
    <p:extLst>
      <p:ext uri="{BB962C8B-B14F-4D97-AF65-F5344CB8AC3E}">
        <p14:creationId xmlns:p14="http://schemas.microsoft.com/office/powerpoint/2010/main" val="111951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b="9430"/>
          <a:stretch/>
        </p:blipFill>
        <p:spPr>
          <a:xfrm>
            <a:off x="751990" y="2735243"/>
            <a:ext cx="3953120" cy="2855329"/>
          </a:xfrm>
          <a:prstGeom prst="rect">
            <a:avLst/>
          </a:prstGeom>
          <a:ln>
            <a:solidFill>
              <a:srgbClr val="B1AEAE"/>
            </a:solidFill>
          </a:ln>
        </p:spPr>
      </p:pic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活動の編集・削除</a:t>
            </a:r>
            <a:endParaRPr kumimoji="1" lang="ja-JP" altLang="en-US" sz="20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92433" y="1821937"/>
            <a:ext cx="6921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</a:t>
            </a: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：活動履歴を開く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各画面上にある　　　　をクリックし、活動履歴画面を開きます。</a:t>
            </a:r>
            <a:endParaRPr lang="ja-JP" altLang="en-US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4"/>
          <a:srcRect l="176" b="1866"/>
          <a:stretch/>
        </p:blipFill>
        <p:spPr>
          <a:xfrm>
            <a:off x="2103569" y="3722649"/>
            <a:ext cx="2181876" cy="1262402"/>
          </a:xfrm>
          <a:prstGeom prst="rect">
            <a:avLst/>
          </a:prstGeom>
        </p:spPr>
      </p:pic>
      <p:sp>
        <p:nvSpPr>
          <p:cNvPr id="20" name="正方形/長方形 19"/>
          <p:cNvSpPr/>
          <p:nvPr/>
        </p:nvSpPr>
        <p:spPr bwMode="auto">
          <a:xfrm>
            <a:off x="2628900" y="4750676"/>
            <a:ext cx="460375" cy="199140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1" name="AutoShape 8"/>
          <p:cNvSpPr>
            <a:spLocks noChangeArrowheads="1"/>
          </p:cNvSpPr>
          <p:nvPr/>
        </p:nvSpPr>
        <p:spPr bwMode="auto">
          <a:xfrm>
            <a:off x="557785" y="2412120"/>
            <a:ext cx="2458438" cy="32312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 lIns="108000" tIns="72000" rIns="108000" bIns="72000" anchor="t">
            <a:noAutofit/>
          </a:bodyPr>
          <a:lstStyle/>
          <a:p>
            <a:pPr defTabSz="455613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1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11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スケジュール画面</a:t>
            </a:r>
            <a:r>
              <a:rPr lang="en-US" altLang="ja-JP" sz="11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】</a:t>
            </a:r>
            <a:endParaRPr lang="ja-JP" altLang="en-US" sz="1100" b="1" dirty="0">
              <a:solidFill>
                <a:srgbClr val="000000">
                  <a:lumMod val="75000"/>
                  <a:lumOff val="25000"/>
                </a:srgb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5" name="AutoShape 8"/>
          <p:cNvSpPr>
            <a:spLocks noChangeArrowheads="1"/>
          </p:cNvSpPr>
          <p:nvPr/>
        </p:nvSpPr>
        <p:spPr bwMode="auto">
          <a:xfrm>
            <a:off x="5103035" y="2412120"/>
            <a:ext cx="2458438" cy="32312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 lIns="108000" tIns="72000" rIns="108000" bIns="72000" anchor="t">
            <a:noAutofit/>
          </a:bodyPr>
          <a:lstStyle/>
          <a:p>
            <a:pPr defTabSz="455613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1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11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案件</a:t>
            </a:r>
            <a:r>
              <a:rPr lang="ja-JP" altLang="en-US" sz="1100" b="1" dirty="0">
                <a:solidFill>
                  <a:srgbClr val="000000">
                    <a:lumMod val="75000"/>
                    <a:lumOff val="25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リスト</a:t>
            </a:r>
            <a:r>
              <a:rPr lang="ja-JP" altLang="en-US" sz="11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画面</a:t>
            </a:r>
            <a:r>
              <a:rPr lang="en-US" altLang="ja-JP" sz="11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】</a:t>
            </a:r>
            <a:endParaRPr lang="ja-JP" altLang="en-US" sz="1100" b="1" dirty="0">
              <a:solidFill>
                <a:srgbClr val="000000">
                  <a:lumMod val="75000"/>
                  <a:lumOff val="25000"/>
                </a:srgb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680906" y="5772345"/>
            <a:ext cx="8612511" cy="703210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altLang="ja-JP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※</a:t>
            </a: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以下のような日常的に利用する画面には、活動履歴画面を呼び出す</a:t>
            </a: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ボタン</a:t>
            </a: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が配置されています。</a:t>
            </a:r>
            <a:endParaRPr lang="en-US" altLang="ja-JP" sz="1100" dirty="0" smtClean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　　　・スケジュール画面</a:t>
            </a: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・案件リスト画面</a:t>
            </a: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・案件詳細画面</a:t>
            </a: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・顧客詳細画面　等</a:t>
            </a:r>
            <a:endParaRPr lang="en-US" altLang="ja-JP" sz="1100" dirty="0" smtClean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4" name="直線コネクタ 33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図 34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6"/>
          <a:srcRect l="1" r="51533" b="54020"/>
          <a:stretch/>
        </p:blipFill>
        <p:spPr>
          <a:xfrm>
            <a:off x="5319348" y="3112018"/>
            <a:ext cx="3819623" cy="132083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1655" y="3873862"/>
            <a:ext cx="1067024" cy="1037384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 bwMode="auto">
          <a:xfrm>
            <a:off x="7639051" y="3911600"/>
            <a:ext cx="1030288" cy="201357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 bwMode="auto">
          <a:xfrm>
            <a:off x="7601446" y="3749041"/>
            <a:ext cx="136029" cy="139148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327" y="2094625"/>
            <a:ext cx="511776" cy="207301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863415" y="1261019"/>
            <a:ext cx="82755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活動の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編集・削除は「活動履歴を開く」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→「ボタンを押す」→「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活動登録の編集」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の３ステップ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で完了</a:t>
            </a:r>
          </a:p>
        </p:txBody>
      </p:sp>
    </p:spTree>
    <p:extLst>
      <p:ext uri="{BB962C8B-B14F-4D97-AF65-F5344CB8AC3E}">
        <p14:creationId xmlns:p14="http://schemas.microsoft.com/office/powerpoint/2010/main" val="306040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29" y="2417845"/>
            <a:ext cx="7067021" cy="2825171"/>
          </a:xfrm>
          <a:prstGeom prst="rect">
            <a:avLst/>
          </a:prstGeom>
          <a:ln>
            <a:solidFill>
              <a:srgbClr val="B1AEAE"/>
            </a:solidFill>
          </a:ln>
        </p:spPr>
      </p:pic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活動の編集・削除</a:t>
            </a:r>
            <a:endParaRPr kumimoji="1" lang="ja-JP" altLang="en-US" sz="2000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492433" y="5427224"/>
            <a:ext cx="4263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３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：活動登録の編集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変更させたい項目を編集し　　　　　　　をクリックします。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92433" y="1821937"/>
            <a:ext cx="388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ステップ２：ボタンを押す</a:t>
            </a:r>
            <a:endParaRPr kumimoji="1"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活動履歴の　　  ・　　　をクリックします。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4"/>
          <a:srcRect l="82370" t="-483" r="10461" b="88791"/>
          <a:stretch/>
        </p:blipFill>
        <p:spPr>
          <a:xfrm>
            <a:off x="1297303" y="2078909"/>
            <a:ext cx="388374" cy="251790"/>
          </a:xfrm>
          <a:prstGeom prst="rect">
            <a:avLst/>
          </a:prstGeom>
          <a:ln>
            <a:noFill/>
          </a:ln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4"/>
          <a:srcRect l="89682" t="-64" r="3586" b="88850"/>
          <a:stretch/>
        </p:blipFill>
        <p:spPr>
          <a:xfrm>
            <a:off x="1819241" y="2087435"/>
            <a:ext cx="367367" cy="243263"/>
          </a:xfrm>
          <a:prstGeom prst="rect">
            <a:avLst/>
          </a:prstGeom>
          <a:ln>
            <a:noFill/>
          </a:ln>
        </p:spPr>
      </p:pic>
      <p:sp>
        <p:nvSpPr>
          <p:cNvPr id="28" name="正方形/長方形 27"/>
          <p:cNvSpPr/>
          <p:nvPr/>
        </p:nvSpPr>
        <p:spPr bwMode="auto">
          <a:xfrm>
            <a:off x="6460556" y="2417846"/>
            <a:ext cx="996656" cy="294358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533" y="5696528"/>
            <a:ext cx="782126" cy="219544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401799" y="5700628"/>
            <a:ext cx="41108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※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クリックした場合は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活動登録が削除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されます。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kumimoji="1" lang="ja-JP" altLang="en-US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4"/>
          <a:srcRect l="89682" t="-64" r="3586" b="88850"/>
          <a:stretch/>
        </p:blipFill>
        <p:spPr>
          <a:xfrm>
            <a:off x="5655524" y="5685911"/>
            <a:ext cx="363613" cy="24077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8" name="正方形/長方形 17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19" name="直線コネクタ 18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図 20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863415" y="1261019"/>
            <a:ext cx="91194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活動の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編集・削除は「活動履歴を開く」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→「ボタンを押す」→「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活動登録の編集」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の３ステップ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で完了</a:t>
            </a:r>
          </a:p>
        </p:txBody>
      </p:sp>
    </p:spTree>
    <p:extLst>
      <p:ext uri="{BB962C8B-B14F-4D97-AF65-F5344CB8AC3E}">
        <p14:creationId xmlns:p14="http://schemas.microsoft.com/office/powerpoint/2010/main" val="183900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000" dirty="0" smtClean="0"/>
              <a:t>按分登録する～按分</a:t>
            </a:r>
            <a:r>
              <a:rPr lang="ja-JP" altLang="en-US" sz="2000" dirty="0"/>
              <a:t>登録とは</a:t>
            </a:r>
            <a:r>
              <a:rPr lang="ja-JP" altLang="en-US" sz="2000" dirty="0" smtClean="0"/>
              <a:t>？～</a:t>
            </a:r>
            <a:endParaRPr lang="ja-JP" altLang="en-US" sz="2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65366" y="1206223"/>
            <a:ext cx="91664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成約金額を一定期間で分割して記録します</a:t>
            </a:r>
          </a:p>
        </p:txBody>
      </p:sp>
      <p:grpSp>
        <p:nvGrpSpPr>
          <p:cNvPr id="19" name="グループ化 18"/>
          <p:cNvGrpSpPr/>
          <p:nvPr/>
        </p:nvGrpSpPr>
        <p:grpSpPr>
          <a:xfrm>
            <a:off x="465366" y="1600311"/>
            <a:ext cx="2735035" cy="307777"/>
            <a:chOff x="104299" y="835750"/>
            <a:chExt cx="6561972" cy="307778"/>
          </a:xfrm>
        </p:grpSpPr>
        <p:sp>
          <p:nvSpPr>
            <p:cNvPr id="20" name="正方形/長方形 19"/>
            <p:cNvSpPr/>
            <p:nvPr/>
          </p:nvSpPr>
          <p:spPr>
            <a:xfrm>
              <a:off x="104299" y="835750"/>
              <a:ext cx="5181291" cy="3077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400" b="1" dirty="0">
                  <a:solidFill>
                    <a:schemeClr val="accent6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どんな利便性があるの？</a:t>
              </a:r>
            </a:p>
          </p:txBody>
        </p:sp>
        <p:cxnSp>
          <p:nvCxnSpPr>
            <p:cNvPr id="21" name="直線コネクタ 20"/>
            <p:cNvCxnSpPr/>
            <p:nvPr/>
          </p:nvCxnSpPr>
          <p:spPr>
            <a:xfrm>
              <a:off x="197514" y="1115698"/>
              <a:ext cx="6468757" cy="0"/>
            </a:xfrm>
            <a:prstGeom prst="line">
              <a:avLst/>
            </a:prstGeom>
            <a:ln w="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テキスト ボックス 21"/>
          <p:cNvSpPr txBox="1"/>
          <p:nvPr/>
        </p:nvSpPr>
        <p:spPr>
          <a:xfrm>
            <a:off x="1070574" y="1988981"/>
            <a:ext cx="8343937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１．任意の期間（月または年単位）で金額を按分／分割して記録することが出来ます！</a:t>
            </a:r>
            <a:endParaRPr lang="en-US" altLang="ja-JP" sz="1100" dirty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２．月単位で分割して集計を行う際に、都度案件を登録する必要がありません！</a:t>
            </a:r>
          </a:p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３．按分されたデータを一覧化して閲覧することが出来ます！</a:t>
            </a:r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3" y="2009315"/>
            <a:ext cx="629738" cy="629738"/>
          </a:xfrm>
          <a:prstGeom prst="rect">
            <a:avLst/>
          </a:prstGeom>
        </p:spPr>
      </p:pic>
      <p:sp>
        <p:nvSpPr>
          <p:cNvPr id="41" name="テキスト ボックス 40"/>
          <p:cNvSpPr txBox="1"/>
          <p:nvPr/>
        </p:nvSpPr>
        <p:spPr>
          <a:xfrm>
            <a:off x="520184" y="2857195"/>
            <a:ext cx="16108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按分画面</a:t>
            </a:r>
            <a:r>
              <a:rPr lang="en-US" altLang="ja-JP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695029" y="2886759"/>
            <a:ext cx="29925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按分登録の主な機能</a:t>
            </a:r>
            <a:r>
              <a:rPr lang="en-US" altLang="ja-JP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5695030" y="3161656"/>
            <a:ext cx="3773923" cy="957337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6294713" y="3690974"/>
            <a:ext cx="3063029" cy="269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金額は期間に応じて自動計算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6289953" y="3316320"/>
            <a:ext cx="3063029" cy="269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一度の入力で数か月分の金額を記録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5824921" y="3324351"/>
            <a:ext cx="388746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１</a:t>
            </a:r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5819272" y="3674476"/>
            <a:ext cx="388746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2</a:t>
            </a:r>
          </a:p>
        </p:txBody>
      </p:sp>
      <p:sp>
        <p:nvSpPr>
          <p:cNvPr id="36" name="正方形/長方形 35"/>
          <p:cNvSpPr/>
          <p:nvPr/>
        </p:nvSpPr>
        <p:spPr>
          <a:xfrm>
            <a:off x="432110" y="909900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914395">
              <a:defRPr/>
            </a:pPr>
            <a:r>
              <a:rPr lang="ja-JP" altLang="en-US" sz="1400" b="1" dirty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按分登録とは？</a:t>
            </a:r>
          </a:p>
        </p:txBody>
      </p:sp>
      <p:cxnSp>
        <p:nvCxnSpPr>
          <p:cNvPr id="37" name="直線コネクタ 36"/>
          <p:cNvCxnSpPr/>
          <p:nvPr/>
        </p:nvCxnSpPr>
        <p:spPr>
          <a:xfrm>
            <a:off x="500711" y="1158229"/>
            <a:ext cx="1613315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65" y="3161656"/>
            <a:ext cx="4999774" cy="1930273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sp>
        <p:nvSpPr>
          <p:cNvPr id="11" name="L 字 10"/>
          <p:cNvSpPr/>
          <p:nvPr/>
        </p:nvSpPr>
        <p:spPr bwMode="auto">
          <a:xfrm>
            <a:off x="465366" y="3161655"/>
            <a:ext cx="4999774" cy="237527"/>
          </a:xfrm>
          <a:prstGeom prst="corner">
            <a:avLst>
              <a:gd name="adj1" fmla="val 49671"/>
              <a:gd name="adj2" fmla="val 1075230"/>
            </a:avLst>
          </a:prstGeom>
          <a:solidFill>
            <a:schemeClr val="bg1">
              <a:alpha val="0"/>
            </a:scheme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 bwMode="auto">
          <a:xfrm>
            <a:off x="476053" y="3874851"/>
            <a:ext cx="2562653" cy="1187933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324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905" y="1909156"/>
            <a:ext cx="6702144" cy="4129083"/>
          </a:xfrm>
          <a:prstGeom prst="rect">
            <a:avLst/>
          </a:prstGeom>
          <a:ln>
            <a:solidFill>
              <a:srgbClr val="B1AEAE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000" dirty="0" smtClean="0"/>
              <a:t>メニュー・画面構成</a:t>
            </a:r>
            <a:endParaRPr kumimoji="1" lang="ja-JP" altLang="en-US" sz="2000" dirty="0"/>
          </a:p>
        </p:txBody>
      </p:sp>
      <p:grpSp>
        <p:nvGrpSpPr>
          <p:cNvPr id="27" name="グループ化 26"/>
          <p:cNvGrpSpPr/>
          <p:nvPr/>
        </p:nvGrpSpPr>
        <p:grpSpPr>
          <a:xfrm>
            <a:off x="465363" y="869169"/>
            <a:ext cx="1719035" cy="307777"/>
            <a:chOff x="104299" y="835750"/>
            <a:chExt cx="4124357" cy="307777"/>
          </a:xfrm>
        </p:grpSpPr>
        <p:sp>
          <p:nvSpPr>
            <p:cNvPr id="28" name="正方形/長方形 27"/>
            <p:cNvSpPr/>
            <p:nvPr/>
          </p:nvSpPr>
          <p:spPr>
            <a:xfrm>
              <a:off x="104299" y="835750"/>
              <a:ext cx="44321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ja-JP" altLang="en-US" sz="1400" b="1" dirty="0">
                <a:solidFill>
                  <a:schemeClr val="accent5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29" name="直線コネクタ 28"/>
            <p:cNvCxnSpPr/>
            <p:nvPr/>
          </p:nvCxnSpPr>
          <p:spPr>
            <a:xfrm>
              <a:off x="197514" y="1115698"/>
              <a:ext cx="4031142" cy="0"/>
            </a:xfrm>
            <a:prstGeom prst="line">
              <a:avLst/>
            </a:prstGeom>
            <a:ln w="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正方形/長方形 31"/>
          <p:cNvSpPr/>
          <p:nvPr/>
        </p:nvSpPr>
        <p:spPr>
          <a:xfrm>
            <a:off x="2587905" y="2092075"/>
            <a:ext cx="798057" cy="1903812"/>
          </a:xfrm>
          <a:prstGeom prst="rect">
            <a:avLst/>
          </a:prstGeom>
          <a:noFill/>
          <a:ln w="15875" cap="flat" cmpd="sng" algn="ctr">
            <a:solidFill>
              <a:schemeClr val="accent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2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65364" y="3898276"/>
            <a:ext cx="180049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基本メニュー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100" kern="0" dirty="0" smtClean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eSM</a:t>
            </a:r>
            <a:r>
              <a:rPr kumimoji="0" lang="ja-JP" altLang="en-US" sz="1100" kern="0" dirty="0" smtClean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の各メニューにアクセスすることができます。</a:t>
            </a:r>
            <a:endParaRPr kumimoji="0" lang="en-US" altLang="ja-JP" sz="1100" kern="0" dirty="0">
              <a:solidFill>
                <a:srgbClr val="333333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itchFamily="50" charset="-128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7711206" y="1907040"/>
            <a:ext cx="222074" cy="168084"/>
          </a:xfrm>
          <a:prstGeom prst="rect">
            <a:avLst/>
          </a:prstGeom>
          <a:noFill/>
          <a:ln w="15875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2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504217" y="1672974"/>
            <a:ext cx="1861614" cy="1292662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画面遷移</a:t>
            </a:r>
            <a:r>
              <a:rPr lang="ja-JP" altLang="en-US" sz="1200" b="1" u="sng" dirty="0" smtClean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履歴</a:t>
            </a:r>
            <a:endParaRPr lang="en-US" altLang="ja-JP" sz="1200" b="1" u="sng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100" kern="0" dirty="0" err="1" smtClean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eSM</a:t>
            </a:r>
            <a:r>
              <a:rPr kumimoji="0" lang="ja-JP" altLang="en-US" sz="1100" kern="0" dirty="0" smtClean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ではブラウザの戻るボタンは使用できません！</a:t>
            </a:r>
            <a:endParaRPr kumimoji="0" lang="en-US" altLang="ja-JP" sz="1100" kern="0" dirty="0" smtClean="0">
              <a:solidFill>
                <a:srgbClr val="333333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itchFamily="50" charset="-128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ja-JP" altLang="en-US" sz="1100" kern="0" dirty="0" smtClean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下記をご利用ください。</a:t>
            </a:r>
            <a:endParaRPr kumimoji="0" lang="en-US" altLang="ja-JP" sz="1100" kern="0" dirty="0" smtClean="0">
              <a:solidFill>
                <a:srgbClr val="333333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itchFamily="50" charset="-128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ja-JP" sz="1100" kern="0" dirty="0" smtClean="0">
              <a:solidFill>
                <a:srgbClr val="333333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itchFamily="50" charset="-128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ja-JP" altLang="en-US" sz="1100" kern="0" dirty="0" smtClean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・画面遷移履歴　　　　　　　　　　　　　　</a:t>
            </a:r>
            <a:endParaRPr kumimoji="0" lang="en-US" altLang="ja-JP" sz="1100" kern="0" dirty="0" smtClean="0">
              <a:solidFill>
                <a:srgbClr val="333333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itchFamily="50" charset="-128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ja-JP" altLang="en-US" sz="1100" kern="0" dirty="0" smtClean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・各画面の閉じるボタン</a:t>
            </a:r>
            <a:endParaRPr kumimoji="0" lang="en-US" altLang="ja-JP" sz="1100" kern="0" dirty="0" smtClean="0">
              <a:solidFill>
                <a:srgbClr val="333333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itchFamily="50" charset="-128"/>
            </a:endParaRPr>
          </a:p>
        </p:txBody>
      </p:sp>
      <p:cxnSp>
        <p:nvCxnSpPr>
          <p:cNvPr id="78" name="カギ線コネクタ 77"/>
          <p:cNvCxnSpPr>
            <a:stCxn id="72" idx="0"/>
            <a:endCxn id="40" idx="0"/>
          </p:cNvCxnSpPr>
          <p:nvPr/>
        </p:nvCxnSpPr>
        <p:spPr>
          <a:xfrm rot="16200000" flipH="1">
            <a:off x="2543455" y="564543"/>
            <a:ext cx="234066" cy="2450928"/>
          </a:xfrm>
          <a:prstGeom prst="bentConnector3">
            <a:avLst>
              <a:gd name="adj1" fmla="val -97665"/>
            </a:avLst>
          </a:prstGeom>
          <a:ln w="15875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カギ線コネクタ 50"/>
          <p:cNvCxnSpPr>
            <a:stCxn id="23" idx="3"/>
            <a:endCxn id="32" idx="2"/>
          </p:cNvCxnSpPr>
          <p:nvPr/>
        </p:nvCxnSpPr>
        <p:spPr>
          <a:xfrm flipV="1">
            <a:off x="2340927" y="3995887"/>
            <a:ext cx="646007" cy="188804"/>
          </a:xfrm>
          <a:prstGeom prst="bentConnector2">
            <a:avLst/>
          </a:prstGeom>
          <a:ln w="15875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カギ線コネクタ 51"/>
          <p:cNvCxnSpPr>
            <a:stCxn id="30" idx="2"/>
            <a:endCxn id="45" idx="1"/>
          </p:cNvCxnSpPr>
          <p:nvPr/>
        </p:nvCxnSpPr>
        <p:spPr>
          <a:xfrm rot="16200000" flipH="1">
            <a:off x="6655526" y="935402"/>
            <a:ext cx="339130" cy="1772229"/>
          </a:xfrm>
          <a:prstGeom prst="bentConnector2">
            <a:avLst/>
          </a:prstGeom>
          <a:ln w="15875">
            <a:solidFill>
              <a:schemeClr val="accent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正方形/長方形 70"/>
          <p:cNvSpPr/>
          <p:nvPr/>
        </p:nvSpPr>
        <p:spPr>
          <a:xfrm>
            <a:off x="3409950" y="2101850"/>
            <a:ext cx="5793317" cy="3913717"/>
          </a:xfrm>
          <a:prstGeom prst="rect">
            <a:avLst/>
          </a:prstGeom>
          <a:noFill/>
          <a:ln w="1587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2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465364" y="5277192"/>
            <a:ext cx="186444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メイン画面</a:t>
            </a:r>
            <a:endParaRPr lang="en-US" altLang="ja-JP" sz="1200" b="1" u="sng" dirty="0">
              <a:solidFill>
                <a:schemeClr val="accent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ja-JP" altLang="en-US" sz="1100" kern="0" dirty="0" smtClean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メニューで選択したコンテンツが表示されます。</a:t>
            </a:r>
            <a:endParaRPr kumimoji="0" lang="ja-JP" altLang="en-US" sz="1100" kern="0" dirty="0">
              <a:solidFill>
                <a:srgbClr val="333333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itchFamily="50" charset="-128"/>
            </a:endParaRPr>
          </a:p>
        </p:txBody>
      </p:sp>
      <p:cxnSp>
        <p:nvCxnSpPr>
          <p:cNvPr id="80" name="カギ線コネクタ 79"/>
          <p:cNvCxnSpPr>
            <a:stCxn id="26" idx="3"/>
          </p:cNvCxnSpPr>
          <p:nvPr/>
        </p:nvCxnSpPr>
        <p:spPr>
          <a:xfrm flipV="1">
            <a:off x="2340927" y="4917562"/>
            <a:ext cx="1091513" cy="672876"/>
          </a:xfrm>
          <a:prstGeom prst="bentConnector3">
            <a:avLst>
              <a:gd name="adj1" fmla="val 50000"/>
            </a:avLst>
          </a:prstGeom>
          <a:ln w="15875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3498353" y="1907040"/>
            <a:ext cx="775197" cy="182920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endParaRPr lang="en-US" altLang="ja-JP" sz="600" b="1" u="sng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504215" y="3782402"/>
            <a:ext cx="1836712" cy="804578"/>
          </a:xfrm>
          <a:prstGeom prst="rect">
            <a:avLst/>
          </a:prstGeom>
          <a:noFill/>
          <a:ln w="15875" cap="flat" cmpd="sng" algn="ctr">
            <a:solidFill>
              <a:schemeClr val="accent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2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498078" y="5205525"/>
            <a:ext cx="1842849" cy="769825"/>
          </a:xfrm>
          <a:prstGeom prst="rect">
            <a:avLst/>
          </a:prstGeom>
          <a:noFill/>
          <a:ln w="1587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2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4255812" y="908193"/>
            <a:ext cx="3366330" cy="743759"/>
          </a:xfrm>
          <a:prstGeom prst="rect">
            <a:avLst/>
          </a:prstGeom>
          <a:noFill/>
          <a:ln w="15875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>
              <a:spcBef>
                <a:spcPts val="600"/>
              </a:spcBef>
              <a:defRPr/>
            </a:pPr>
            <a:r>
              <a:rPr lang="ja-JP" altLang="en-US" sz="1200" b="1" u="sng" dirty="0">
                <a:solidFill>
                  <a:schemeClr val="accent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操作ガイド</a:t>
            </a:r>
            <a:endParaRPr lang="en-US" altLang="ja-JP" sz="1200" dirty="0">
              <a:solidFill>
                <a:schemeClr val="accent4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操作ガイド・操作マニュアルにリンクしています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。画面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右のヘルプも同様です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0" lang="ja-JP" altLang="en-US" sz="11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432110" y="909899"/>
            <a:ext cx="1800493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ja-JP" altLang="en-US" sz="1400" b="1" dirty="0">
                <a:solidFill>
                  <a:schemeClr val="accent5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メニュー・画面構成</a:t>
            </a:r>
          </a:p>
        </p:txBody>
      </p:sp>
      <p:sp>
        <p:nvSpPr>
          <p:cNvPr id="31" name="正方形/長方形 30"/>
          <p:cNvSpPr/>
          <p:nvPr/>
        </p:nvSpPr>
        <p:spPr>
          <a:xfrm>
            <a:off x="7731346" y="909200"/>
            <a:ext cx="1683165" cy="743759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>
              <a:spcBef>
                <a:spcPts val="600"/>
              </a:spcBef>
              <a:defRPr/>
            </a:pPr>
            <a:r>
              <a:rPr lang="ja-JP" altLang="en-US" sz="1200" b="1" u="sng" dirty="0" smtClean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通知一覧</a:t>
            </a:r>
            <a:endParaRPr lang="en-US" altLang="ja-JP" sz="1200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0">
              <a:spcBef>
                <a:spcPts val="600"/>
              </a:spcBef>
              <a:defRPr/>
            </a:pP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各通知を確認できます。</a:t>
            </a:r>
            <a:endParaRPr kumimoji="0" lang="ja-JP" altLang="en-US" sz="11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cxnSp>
        <p:nvCxnSpPr>
          <p:cNvPr id="33" name="カギ線コネクタ 32"/>
          <p:cNvCxnSpPr>
            <a:stCxn id="31" idx="2"/>
            <a:endCxn id="34" idx="0"/>
          </p:cNvCxnSpPr>
          <p:nvPr/>
        </p:nvCxnSpPr>
        <p:spPr>
          <a:xfrm rot="5400000">
            <a:off x="8268902" y="1603012"/>
            <a:ext cx="254081" cy="353974"/>
          </a:xfrm>
          <a:prstGeom prst="bentConnector3">
            <a:avLst>
              <a:gd name="adj1" fmla="val 50000"/>
            </a:avLst>
          </a:prstGeom>
          <a:ln w="15875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正方形/長方形 33"/>
          <p:cNvSpPr/>
          <p:nvPr/>
        </p:nvSpPr>
        <p:spPr>
          <a:xfrm>
            <a:off x="7954480" y="1907040"/>
            <a:ext cx="528949" cy="168084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2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0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5" y="2647470"/>
            <a:ext cx="5099848" cy="2271701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4"/>
            <a:ext cx="8949146" cy="360363"/>
          </a:xfrm>
        </p:spPr>
        <p:txBody>
          <a:bodyPr/>
          <a:lstStyle/>
          <a:p>
            <a:r>
              <a:rPr lang="ja-JP" altLang="en-US" sz="2000" dirty="0"/>
              <a:t>按分登録する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8035636" y="438547"/>
            <a:ext cx="13788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★★★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723795" y="2647470"/>
            <a:ext cx="4474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按分金額を入力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　　　　　　　　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金額を入力します。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5723795" y="3464544"/>
            <a:ext cx="44745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按分期間を入力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　　　　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と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に按分期間を入力します。 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5723796" y="4527840"/>
            <a:ext cx="4386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ステップ３：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登録ボタンを押す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を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クリックしてください。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51" name="図 50"/>
          <p:cNvPicPr>
            <a:picLocks noChangeAspect="1"/>
          </p:cNvPicPr>
          <p:nvPr/>
        </p:nvPicPr>
        <p:blipFill rotWithShape="1">
          <a:blip r:embed="rId4"/>
          <a:srcRect l="6498" t="15224" r="7870" b="14406"/>
          <a:stretch/>
        </p:blipFill>
        <p:spPr>
          <a:xfrm>
            <a:off x="5838108" y="4822296"/>
            <a:ext cx="737814" cy="188169"/>
          </a:xfrm>
          <a:prstGeom prst="rect">
            <a:avLst/>
          </a:prstGeom>
        </p:spPr>
      </p:pic>
      <p:sp>
        <p:nvSpPr>
          <p:cNvPr id="21" name="正方形/長方形 20"/>
          <p:cNvSpPr/>
          <p:nvPr/>
        </p:nvSpPr>
        <p:spPr>
          <a:xfrm>
            <a:off x="432110" y="909900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914395">
              <a:defRPr/>
            </a:pPr>
            <a:r>
              <a:rPr lang="ja-JP" altLang="en-US" sz="1400" b="1" dirty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</a:p>
        </p:txBody>
      </p:sp>
      <p:cxnSp>
        <p:nvCxnSpPr>
          <p:cNvPr id="22" name="直線コネクタ 21"/>
          <p:cNvCxnSpPr/>
          <p:nvPr/>
        </p:nvCxnSpPr>
        <p:spPr>
          <a:xfrm>
            <a:off x="500711" y="1158229"/>
            <a:ext cx="1304219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図 25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5" y="1196468"/>
            <a:ext cx="390930" cy="390930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863416" y="1261019"/>
            <a:ext cx="76604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按分登録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は活動登録画面から「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按分金額を入力」→「按分期間を入力」→「登録ボタンを押す」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の３ステップ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完了</a:t>
            </a:r>
            <a:endParaRPr lang="en-US" altLang="ja-JP" sz="1100" dirty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1100" b="1" u="sng" dirty="0" smtClean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※</a:t>
            </a:r>
            <a:r>
              <a:rPr lang="ja-JP" altLang="en-US" sz="1100" b="1" u="sng" dirty="0" smtClean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「活動登録画面を呼び出し」まで</a:t>
            </a:r>
            <a:r>
              <a:rPr lang="ja-JP" altLang="en-US" sz="1100" b="1" u="sng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進めてください。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6"/>
          <a:srcRect t="-1" b="880"/>
          <a:stretch/>
        </p:blipFill>
        <p:spPr>
          <a:xfrm>
            <a:off x="5845066" y="2916777"/>
            <a:ext cx="1950996" cy="224610"/>
          </a:xfrm>
          <a:prstGeom prst="rect">
            <a:avLst/>
          </a:prstGeom>
          <a:ln>
            <a:solidFill>
              <a:srgbClr val="B1AEAE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7"/>
          <a:srcRect l="1666" t="4545" r="-669" b="909"/>
          <a:stretch/>
        </p:blipFill>
        <p:spPr>
          <a:xfrm>
            <a:off x="5845065" y="3700001"/>
            <a:ext cx="1429328" cy="230109"/>
          </a:xfrm>
          <a:prstGeom prst="rect">
            <a:avLst/>
          </a:prstGeom>
          <a:ln>
            <a:solidFill>
              <a:srgbClr val="B1AEAE"/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8"/>
          <a:srcRect l="1514" t="2747" r="909" b="2367"/>
          <a:stretch/>
        </p:blipFill>
        <p:spPr>
          <a:xfrm>
            <a:off x="7557418" y="3700001"/>
            <a:ext cx="1442320" cy="228443"/>
          </a:xfrm>
          <a:prstGeom prst="rect">
            <a:avLst/>
          </a:prstGeom>
          <a:ln>
            <a:solidFill>
              <a:srgbClr val="B1AEAE"/>
            </a:solidFill>
          </a:ln>
        </p:spPr>
      </p:pic>
      <p:sp>
        <p:nvSpPr>
          <p:cNvPr id="23" name="正方形/長方形 22"/>
          <p:cNvSpPr/>
          <p:nvPr/>
        </p:nvSpPr>
        <p:spPr bwMode="auto">
          <a:xfrm>
            <a:off x="523454" y="4440761"/>
            <a:ext cx="5099849" cy="282388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95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</a:pPr>
            <a:endParaRPr lang="ja-JP" altLang="en-US" sz="1200" dirty="0"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 bwMode="auto">
          <a:xfrm>
            <a:off x="5232430" y="2673351"/>
            <a:ext cx="368269" cy="112199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95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</a:pPr>
            <a:endParaRPr lang="ja-JP" altLang="en-US" sz="1200" dirty="0"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96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4"/>
            <a:ext cx="8949146" cy="360363"/>
          </a:xfrm>
        </p:spPr>
        <p:txBody>
          <a:bodyPr/>
          <a:lstStyle/>
          <a:p>
            <a:r>
              <a:rPr lang="ja-JP" altLang="en-US" sz="2000" dirty="0"/>
              <a:t>按分登録する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8460404" y="438547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★★★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432110" y="909900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914395">
              <a:defRPr/>
            </a:pPr>
            <a:r>
              <a:rPr lang="ja-JP" altLang="en-US" sz="1400" b="1" dirty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</a:p>
        </p:txBody>
      </p:sp>
      <p:cxnSp>
        <p:nvCxnSpPr>
          <p:cNvPr id="22" name="直線コネクタ 21"/>
          <p:cNvCxnSpPr/>
          <p:nvPr/>
        </p:nvCxnSpPr>
        <p:spPr>
          <a:xfrm>
            <a:off x="500711" y="1158229"/>
            <a:ext cx="1304219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図 25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5" y="1196468"/>
            <a:ext cx="390930" cy="390930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863416" y="1261019"/>
            <a:ext cx="91194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按分登録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は活動登録画面から「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按分金額を入力」→「按分期間を入力」→「登録ボタンを押す」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の３ステップ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完了</a:t>
            </a:r>
            <a:endParaRPr lang="en-US" altLang="ja-JP" sz="1100" dirty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1100" b="1" u="sng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※</a:t>
            </a:r>
            <a:r>
              <a:rPr lang="ja-JP" altLang="en-US" sz="1100" b="1" u="sng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「活動登録画面を呼び出し」まで進めてください。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975381" y="1929602"/>
            <a:ext cx="5208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按分登録結果案件画面</a:t>
            </a:r>
            <a:r>
              <a:rPr lang="en-US" altLang="ja-JP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案件詳細画面の「按分シート」タブに、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集計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された按分情報が登録されます。</a:t>
            </a:r>
            <a:endParaRPr lang="en-US" altLang="ja-JP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二等辺三角形 28"/>
          <p:cNvSpPr/>
          <p:nvPr/>
        </p:nvSpPr>
        <p:spPr bwMode="auto">
          <a:xfrm rot="5400000">
            <a:off x="-92285" y="3899714"/>
            <a:ext cx="1428394" cy="194015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381" y="2452822"/>
            <a:ext cx="7997984" cy="3087798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sp>
        <p:nvSpPr>
          <p:cNvPr id="12" name="正方形/長方形 11"/>
          <p:cNvSpPr/>
          <p:nvPr/>
        </p:nvSpPr>
        <p:spPr bwMode="auto">
          <a:xfrm>
            <a:off x="965200" y="3557347"/>
            <a:ext cx="4165600" cy="1971386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 bwMode="auto">
          <a:xfrm>
            <a:off x="3635375" y="2873375"/>
            <a:ext cx="930275" cy="263419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576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40685" y="3448250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2400" b="1" noProof="0" dirty="0" smtClean="0">
                <a:solidFill>
                  <a:srgbClr val="4472C4"/>
                </a:solidFill>
                <a:latin typeface="メイリオ"/>
                <a:ea typeface="メイリオ"/>
              </a:rPr>
              <a:t>４．スケジュール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/>
              <a:ea typeface="メイリオ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07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10" y="3375692"/>
            <a:ext cx="4843562" cy="2500265"/>
          </a:xfrm>
          <a:prstGeom prst="rect">
            <a:avLst/>
          </a:prstGeom>
          <a:ln>
            <a:solidFill>
              <a:srgbClr val="B1AEAE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000" dirty="0" smtClean="0"/>
              <a:t>スケジュールとは？</a:t>
            </a:r>
            <a:endParaRPr kumimoji="1" lang="ja-JP" altLang="en-US" sz="20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04217" y="2980547"/>
            <a:ext cx="16108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カレンダー画面</a:t>
            </a: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636453" y="2980547"/>
            <a:ext cx="29925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スケジュール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の主な機能</a:t>
            </a: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5519054" y="3375692"/>
            <a:ext cx="3773923" cy="2082486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6118737" y="3918296"/>
            <a:ext cx="3063029" cy="269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顧客情報・案件情報に遷移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6113977" y="3543642"/>
            <a:ext cx="3063029" cy="269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日々のスケジュール登録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6108761" y="4269689"/>
            <a:ext cx="3063029" cy="269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活動登録・活動履歴参照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6118737" y="4640997"/>
            <a:ext cx="3063029" cy="269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他社員のスケジュール参照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5648946" y="3551674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１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5643729" y="4271682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3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5643297" y="3901799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2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5643298" y="4640997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4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2" name="正方形/長方形 51"/>
          <p:cNvSpPr/>
          <p:nvPr/>
        </p:nvSpPr>
        <p:spPr>
          <a:xfrm>
            <a:off x="5643298" y="5000685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5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6108760" y="4995737"/>
            <a:ext cx="3063029" cy="269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複数名を参加者にした</a:t>
            </a:r>
            <a:r>
              <a:rPr kumimoji="1"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スケジュール登録</a:t>
            </a:r>
            <a:endParaRPr kumimoji="1"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65365" y="1206223"/>
            <a:ext cx="91664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カレンダーで自身や他社員のスケジュール、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顧客情報・案件情報・活動情報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を管理できる機能です</a:t>
            </a:r>
            <a:endParaRPr lang="en-US" altLang="ja-JP" sz="1100" dirty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432110" y="909899"/>
            <a:ext cx="1800493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noProof="0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スケジュールとは？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3" name="直線コネクタ 32"/>
          <p:cNvCxnSpPr/>
          <p:nvPr/>
        </p:nvCxnSpPr>
        <p:spPr>
          <a:xfrm>
            <a:off x="500711" y="1158229"/>
            <a:ext cx="1613315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正方形/長方形 34"/>
          <p:cNvSpPr/>
          <p:nvPr/>
        </p:nvSpPr>
        <p:spPr>
          <a:xfrm>
            <a:off x="465366" y="1600311"/>
            <a:ext cx="12013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 b="1" dirty="0">
                <a:solidFill>
                  <a:schemeClr val="accent6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どんな利便性があるの？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070574" y="1988980"/>
            <a:ext cx="7558465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１．スケジュールに顧客情報、案件情報、名刺情報、スケジュールの参加者を紐づけて登録できます！</a:t>
            </a:r>
          </a:p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２．登録した情報は、カレンダーからワンクリックで参照できます！</a:t>
            </a:r>
          </a:p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３．該当のスケジュールからワンクリックで活動登録や活動履歴の参照ができます！</a:t>
            </a:r>
          </a:p>
        </p:txBody>
      </p:sp>
      <p:pic>
        <p:nvPicPr>
          <p:cNvPr id="39" name="図 38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3" y="2009315"/>
            <a:ext cx="629738" cy="629738"/>
          </a:xfrm>
          <a:prstGeom prst="rect">
            <a:avLst/>
          </a:prstGeom>
        </p:spPr>
      </p:pic>
      <p:cxnSp>
        <p:nvCxnSpPr>
          <p:cNvPr id="47" name="直線コネクタ 46"/>
          <p:cNvCxnSpPr/>
          <p:nvPr/>
        </p:nvCxnSpPr>
        <p:spPr>
          <a:xfrm>
            <a:off x="486979" y="1880259"/>
            <a:ext cx="2053021" cy="0"/>
          </a:xfrm>
          <a:prstGeom prst="line">
            <a:avLst/>
          </a:prstGeom>
          <a:ln w="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388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000" dirty="0" smtClean="0"/>
              <a:t>カレンダー・画面</a:t>
            </a:r>
            <a:r>
              <a:rPr lang="ja-JP" altLang="en-US" sz="2000" dirty="0"/>
              <a:t>構成</a:t>
            </a:r>
            <a:endParaRPr kumimoji="1" lang="ja-JP" altLang="en-US" sz="2000" dirty="0"/>
          </a:p>
        </p:txBody>
      </p:sp>
      <p:sp>
        <p:nvSpPr>
          <p:cNvPr id="58" name="正方形/長方形 57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432110" y="909899"/>
            <a:ext cx="1980029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カレンダー・</a:t>
            </a:r>
            <a:r>
              <a:rPr lang="ja-JP" altLang="en-US" sz="1400" b="1" noProof="0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画面構成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>
            <a:off x="500711" y="1158229"/>
            <a:ext cx="1613839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12" y="1787759"/>
            <a:ext cx="6568136" cy="412870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3" name="テキスト ボックス 32"/>
          <p:cNvSpPr txBox="1"/>
          <p:nvPr/>
        </p:nvSpPr>
        <p:spPr>
          <a:xfrm>
            <a:off x="465365" y="3375320"/>
            <a:ext cx="2094955" cy="2015936"/>
          </a:xfrm>
          <a:prstGeom prst="rect">
            <a:avLst/>
          </a:prstGeom>
          <a:noFill/>
          <a:ln w="158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スケジュール表示アイコン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：スケジュール新規登録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i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　　 画面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が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表示されます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：</a:t>
            </a:r>
            <a:r>
              <a:rPr lang="en-US" altLang="ja-JP" sz="1100" dirty="0" err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ToDo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新規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登録画面が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en-US" altLang="ja-JP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     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表示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されます。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：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日報報告</a:t>
            </a:r>
            <a:r>
              <a:rPr lang="ja-JP" altLang="en-US" sz="1100" i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画面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が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表示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en-US" altLang="ja-JP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     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されます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：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地図が表示されます。</a:t>
            </a:r>
            <a:endParaRPr lang="en-US" altLang="ja-JP" sz="8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34" name="カギ線コネクタ 33"/>
          <p:cNvCxnSpPr>
            <a:stCxn id="33" idx="3"/>
            <a:endCxn id="38" idx="2"/>
          </p:cNvCxnSpPr>
          <p:nvPr/>
        </p:nvCxnSpPr>
        <p:spPr>
          <a:xfrm flipV="1">
            <a:off x="2560320" y="3984625"/>
            <a:ext cx="1032182" cy="398663"/>
          </a:xfrm>
          <a:prstGeom prst="bentConnector2">
            <a:avLst/>
          </a:prstGeom>
          <a:ln w="15875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3317756" y="3810000"/>
            <a:ext cx="549492" cy="174625"/>
          </a:xfrm>
          <a:prstGeom prst="rect">
            <a:avLst/>
          </a:prstGeom>
          <a:noFill/>
          <a:ln w="15875">
            <a:solidFill>
              <a:schemeClr val="accent6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endParaRPr lang="en-US" altLang="ja-JP" sz="600" b="1" u="sng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2927350" y="4641850"/>
            <a:ext cx="920750" cy="407750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endParaRPr lang="en-US" altLang="ja-JP" sz="600" b="1" u="sng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092575" y="2076450"/>
            <a:ext cx="946150" cy="213150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endParaRPr lang="en-US" altLang="ja-JP" sz="600" b="1" u="sng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65365" y="5548991"/>
            <a:ext cx="2094955" cy="692497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日付</a:t>
            </a:r>
            <a:r>
              <a:rPr lang="ja-JP" altLang="en-US" sz="1200" b="1" u="sng" dirty="0" smtClean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のセル</a:t>
            </a:r>
            <a:endParaRPr lang="en-US" altLang="ja-JP" sz="1200" b="1" u="sng" dirty="0" smtClean="0">
              <a:solidFill>
                <a:schemeClr val="accent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該当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の日付に登録されているスケジュールが表示されます。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44" name="カギ線コネクタ 43"/>
          <p:cNvCxnSpPr>
            <a:stCxn id="43" idx="3"/>
            <a:endCxn id="40" idx="2"/>
          </p:cNvCxnSpPr>
          <p:nvPr/>
        </p:nvCxnSpPr>
        <p:spPr>
          <a:xfrm flipV="1">
            <a:off x="2560320" y="5049600"/>
            <a:ext cx="827405" cy="845640"/>
          </a:xfrm>
          <a:prstGeom prst="bentConnector2">
            <a:avLst/>
          </a:prstGeom>
          <a:ln w="15875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/>
          <p:cNvSpPr txBox="1"/>
          <p:nvPr/>
        </p:nvSpPr>
        <p:spPr>
          <a:xfrm>
            <a:off x="467652" y="1938111"/>
            <a:ext cx="2092668" cy="1261884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表示切替</a:t>
            </a:r>
            <a:endParaRPr lang="en-US" altLang="ja-JP" sz="1200" b="1" u="sng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スケジュール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の表示形式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単位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、週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単位、日単位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リスト形式（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週単位）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切り替えます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0" lang="en-US" altLang="ja-JP" sz="1100" kern="0" dirty="0" smtClean="0">
              <a:solidFill>
                <a:srgbClr val="333333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itchFamily="50" charset="-128"/>
            </a:endParaRPr>
          </a:p>
        </p:txBody>
      </p:sp>
      <p:cxnSp>
        <p:nvCxnSpPr>
          <p:cNvPr id="54" name="カギ線コネクタ 53"/>
          <p:cNvCxnSpPr>
            <a:stCxn id="47" idx="3"/>
            <a:endCxn id="41" idx="2"/>
          </p:cNvCxnSpPr>
          <p:nvPr/>
        </p:nvCxnSpPr>
        <p:spPr>
          <a:xfrm flipV="1">
            <a:off x="2560320" y="2289600"/>
            <a:ext cx="2005330" cy="279453"/>
          </a:xfrm>
          <a:prstGeom prst="bentConnector2">
            <a:avLst/>
          </a:prstGeom>
          <a:ln w="15875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図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11" y="3659587"/>
            <a:ext cx="200764" cy="200764"/>
          </a:xfrm>
          <a:prstGeom prst="rect">
            <a:avLst/>
          </a:prstGeom>
          <a:ln w="0">
            <a:solidFill>
              <a:schemeClr val="bg1">
                <a:lumMod val="75000"/>
              </a:schemeClr>
            </a:solidFill>
          </a:ln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11" y="4135695"/>
            <a:ext cx="200764" cy="208795"/>
          </a:xfrm>
          <a:prstGeom prst="rect">
            <a:avLst/>
          </a:prstGeom>
          <a:ln w="0">
            <a:solidFill>
              <a:schemeClr val="bg1">
                <a:lumMod val="75000"/>
              </a:schemeClr>
            </a:solidFill>
          </a:ln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11" y="4618259"/>
            <a:ext cx="200764" cy="223928"/>
          </a:xfrm>
          <a:prstGeom prst="rect">
            <a:avLst/>
          </a:prstGeom>
          <a:ln w="0">
            <a:solidFill>
              <a:schemeClr val="bg1">
                <a:lumMod val="75000"/>
              </a:schemeClr>
            </a:solidFill>
          </a:ln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11" y="5115956"/>
            <a:ext cx="194651" cy="182094"/>
          </a:xfrm>
          <a:prstGeom prst="rect">
            <a:avLst/>
          </a:prstGeom>
          <a:ln w="0">
            <a:solidFill>
              <a:schemeClr val="bg1">
                <a:lumMod val="75000"/>
              </a:schemeClr>
            </a:solidFill>
          </a:ln>
        </p:spPr>
      </p:pic>
      <p:sp>
        <p:nvSpPr>
          <p:cNvPr id="26" name="テキスト ボックス 25"/>
          <p:cNvSpPr txBox="1"/>
          <p:nvPr/>
        </p:nvSpPr>
        <p:spPr>
          <a:xfrm>
            <a:off x="3140765" y="909637"/>
            <a:ext cx="2335002" cy="723275"/>
          </a:xfrm>
          <a:prstGeom prst="rect">
            <a:avLst/>
          </a:prstGeom>
          <a:noFill/>
          <a:ln w="158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4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他</a:t>
            </a:r>
            <a:r>
              <a:rPr lang="ja-JP" altLang="en-US" sz="1200" b="1" u="sng" dirty="0" smtClean="0">
                <a:solidFill>
                  <a:schemeClr val="accent4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社員のスケジュールを開く</a:t>
            </a:r>
            <a:endParaRPr lang="en-US" altLang="ja-JP" sz="1100" dirty="0" smtClean="0">
              <a:solidFill>
                <a:schemeClr val="accent4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スケジュール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を表示する社員を切り替えます。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056631" y="2076450"/>
            <a:ext cx="1423681" cy="213150"/>
          </a:xfrm>
          <a:prstGeom prst="rect">
            <a:avLst/>
          </a:prstGeom>
          <a:noFill/>
          <a:ln w="15875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endParaRPr lang="en-US" altLang="ja-JP" sz="600" b="1" u="sng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30" name="カギ線コネクタ 29"/>
          <p:cNvCxnSpPr>
            <a:stCxn id="26" idx="3"/>
          </p:cNvCxnSpPr>
          <p:nvPr/>
        </p:nvCxnSpPr>
        <p:spPr>
          <a:xfrm>
            <a:off x="5475767" y="1271275"/>
            <a:ext cx="292705" cy="835355"/>
          </a:xfrm>
          <a:prstGeom prst="bentConnector2">
            <a:avLst/>
          </a:prstGeom>
          <a:ln w="15875">
            <a:solidFill>
              <a:schemeClr val="accent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4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/>
          <a:srcRect b="7136"/>
          <a:stretch/>
        </p:blipFill>
        <p:spPr>
          <a:xfrm>
            <a:off x="568536" y="2480242"/>
            <a:ext cx="3624818" cy="1819206"/>
          </a:xfrm>
          <a:prstGeom prst="rect">
            <a:avLst/>
          </a:prstGeom>
          <a:ln>
            <a:solidFill>
              <a:srgbClr val="B1AEAE"/>
            </a:solidFill>
          </a:ln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150" y="2488446"/>
            <a:ext cx="3623081" cy="1777360"/>
          </a:xfrm>
          <a:prstGeom prst="rect">
            <a:avLst/>
          </a:prstGeom>
          <a:ln>
            <a:solidFill>
              <a:srgbClr val="B1AEAE"/>
            </a:solidFill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981" y="4598511"/>
            <a:ext cx="3630225" cy="1762278"/>
          </a:xfrm>
          <a:prstGeom prst="rect">
            <a:avLst/>
          </a:prstGeom>
          <a:ln>
            <a:solidFill>
              <a:srgbClr val="B1AEAE"/>
            </a:solidFill>
          </a:ln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395" y="4595617"/>
            <a:ext cx="3623081" cy="1746229"/>
          </a:xfrm>
          <a:prstGeom prst="rect">
            <a:avLst/>
          </a:prstGeom>
          <a:ln>
            <a:solidFill>
              <a:srgbClr val="B1AEAE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000" dirty="0"/>
              <a:t>カレンダーの表示形式を変更する</a:t>
            </a:r>
            <a:endParaRPr kumimoji="1" lang="ja-JP" altLang="en-US" sz="20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65365" y="1683914"/>
            <a:ext cx="6403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表示形式を切り替える</a:t>
            </a:r>
            <a:endParaRPr kumimoji="1"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カレンダー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画面左上の　　　　　　　から、切り替えたい表示形式を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クリックしてください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5" name="正方形/長方形 34"/>
          <p:cNvSpPr/>
          <p:nvPr/>
        </p:nvSpPr>
        <p:spPr bwMode="auto">
          <a:xfrm>
            <a:off x="1294068" y="2647949"/>
            <a:ext cx="117220" cy="120565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45388" y="2267179"/>
            <a:ext cx="16108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表示イメージ</a:t>
            </a: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570858" y="2267631"/>
            <a:ext cx="16108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週表示イメージ</a:t>
            </a: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45388" y="4335632"/>
            <a:ext cx="16108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日表示イメージ</a:t>
            </a: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48" name="正方形/長方形 47"/>
          <p:cNvSpPr/>
          <p:nvPr/>
        </p:nvSpPr>
        <p:spPr bwMode="auto">
          <a:xfrm>
            <a:off x="6950075" y="4776787"/>
            <a:ext cx="212724" cy="125237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5570857" y="4339794"/>
            <a:ext cx="18765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リスト表示イメージ</a:t>
            </a: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50" name="正方形/長方形 49"/>
          <p:cNvSpPr/>
          <p:nvPr/>
        </p:nvSpPr>
        <p:spPr bwMode="auto">
          <a:xfrm>
            <a:off x="6704012" y="2669220"/>
            <a:ext cx="124541" cy="120317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51" name="正方形/長方形 50"/>
          <p:cNvSpPr/>
          <p:nvPr/>
        </p:nvSpPr>
        <p:spPr bwMode="auto">
          <a:xfrm>
            <a:off x="1597025" y="4779964"/>
            <a:ext cx="122076" cy="119186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56" name="図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154" y="1965342"/>
            <a:ext cx="831886" cy="19110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8" name="正方形/長方形 57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4" name="直線コネクタ 23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図 24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863415" y="1261019"/>
            <a:ext cx="43181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「月」「週」「日」「リスト」ボタンで表示形式を切り替えます</a:t>
            </a:r>
          </a:p>
        </p:txBody>
      </p:sp>
    </p:spTree>
    <p:extLst>
      <p:ext uri="{BB962C8B-B14F-4D97-AF65-F5344CB8AC3E}">
        <p14:creationId xmlns:p14="http://schemas.microsoft.com/office/powerpoint/2010/main" val="139079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88" y="2921194"/>
            <a:ext cx="4065138" cy="2380625"/>
          </a:xfrm>
          <a:prstGeom prst="rect">
            <a:avLst/>
          </a:prstGeom>
          <a:ln>
            <a:solidFill>
              <a:srgbClr val="B1AEAE"/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151" y="2936786"/>
            <a:ext cx="4022063" cy="2530564"/>
          </a:xfrm>
          <a:prstGeom prst="rect">
            <a:avLst/>
          </a:prstGeom>
          <a:ln>
            <a:solidFill>
              <a:srgbClr val="B1AEAE"/>
            </a:solidFill>
          </a:ln>
        </p:spPr>
      </p:pic>
      <p:sp>
        <p:nvSpPr>
          <p:cNvPr id="13" name="テキスト ボックス 12"/>
          <p:cNvSpPr txBox="1"/>
          <p:nvPr/>
        </p:nvSpPr>
        <p:spPr>
          <a:xfrm>
            <a:off x="465365" y="1707938"/>
            <a:ext cx="3967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ステップ１：表示対象を切り替える</a:t>
            </a:r>
            <a:endParaRPr kumimoji="1"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カレンダー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面上部の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　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のプルダウンを開き、スケジュール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を表示させたい社員の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部署と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氏名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をクリックしてください。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/>
              <a:t>他の社員のスケジュールを参照する</a:t>
            </a:r>
            <a:endParaRPr kumimoji="1" lang="ja-JP" altLang="en-US" sz="2000" dirty="0"/>
          </a:p>
        </p:txBody>
      </p:sp>
      <p:sp>
        <p:nvSpPr>
          <p:cNvPr id="29" name="正方形/長方形 28"/>
          <p:cNvSpPr/>
          <p:nvPr/>
        </p:nvSpPr>
        <p:spPr>
          <a:xfrm>
            <a:off x="8716884" y="438547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150977" y="1707938"/>
            <a:ext cx="3987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２</a:t>
            </a: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：他社員のスケジュールを追加する</a:t>
            </a:r>
            <a:endParaRPr kumimoji="1"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右上の　　　　　　　　　　にスケジュールを参照したい社員名を入力して</a:t>
            </a:r>
            <a: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Enter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を押してください。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社員の選択肢が表示されるので、該当社員の氏名をクリックしてください。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031" y="1994814"/>
            <a:ext cx="1289732" cy="15057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9" name="正方形/長方形 18"/>
          <p:cNvSpPr/>
          <p:nvPr/>
        </p:nvSpPr>
        <p:spPr bwMode="auto">
          <a:xfrm>
            <a:off x="2319867" y="3126316"/>
            <a:ext cx="861483" cy="133351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 bwMode="auto">
          <a:xfrm>
            <a:off x="7666038" y="2947987"/>
            <a:ext cx="927100" cy="327025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7"/>
          <a:stretch/>
        </p:blipFill>
        <p:spPr>
          <a:xfrm>
            <a:off x="2012759" y="1976341"/>
            <a:ext cx="979361" cy="16905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" name="テキスト ボックス 1"/>
          <p:cNvSpPr txBox="1"/>
          <p:nvPr/>
        </p:nvSpPr>
        <p:spPr>
          <a:xfrm>
            <a:off x="545388" y="5534581"/>
            <a:ext cx="3829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設定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した部署と社員のスケジュールが横並びに表示されます。</a:t>
            </a:r>
            <a:endParaRPr kumimoji="1" lang="ja-JP" altLang="en-US" sz="12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272513" y="5534580"/>
            <a:ext cx="3911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選択した</a:t>
            </a:r>
            <a:r>
              <a:rPr lang="ja-JP" altLang="en-US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社員のスケジュールが隣に追加されます。</a:t>
            </a:r>
            <a:endParaRPr kumimoji="1" lang="ja-JP" altLang="en-US" sz="12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3" name="直線コネクタ 22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図 24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863415" y="1261019"/>
            <a:ext cx="102674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「表示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対象を切り替える」もしくは「他社員のスケジュール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を追加する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」ことで、他社員のスケジュールを見る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ことが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できます</a:t>
            </a:r>
          </a:p>
          <a:p>
            <a:pPr lvl="0">
              <a:spcBef>
                <a:spcPts val="600"/>
              </a:spcBef>
              <a:defRPr/>
            </a:pPr>
            <a:endParaRPr lang="ja-JP" altLang="en-US" sz="1100" dirty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45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338" y="5748745"/>
            <a:ext cx="3181182" cy="634397"/>
          </a:xfrm>
          <a:prstGeom prst="rect">
            <a:avLst/>
          </a:prstGeom>
          <a:ln>
            <a:solidFill>
              <a:srgbClr val="B1AEAE"/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99"/>
          <a:stretch/>
        </p:blipFill>
        <p:spPr>
          <a:xfrm>
            <a:off x="602532" y="3899276"/>
            <a:ext cx="3487648" cy="160992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3" name="テキスト ボックス 52"/>
          <p:cNvSpPr txBox="1"/>
          <p:nvPr/>
        </p:nvSpPr>
        <p:spPr>
          <a:xfrm>
            <a:off x="443398" y="3330967"/>
            <a:ext cx="3912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ステップ２：スケジュールの情報を入力する</a:t>
            </a:r>
            <a:endParaRPr kumimoji="1"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その他、必要な情報を入力してください。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/>
              <a:t>スケジュール登録</a:t>
            </a:r>
            <a:endParaRPr kumimoji="1" lang="ja-JP" altLang="en-US" sz="2000" dirty="0"/>
          </a:p>
        </p:txBody>
      </p:sp>
      <p:sp>
        <p:nvSpPr>
          <p:cNvPr id="29" name="正方形/長方形 28"/>
          <p:cNvSpPr/>
          <p:nvPr/>
        </p:nvSpPr>
        <p:spPr>
          <a:xfrm>
            <a:off x="8716884" y="438547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7" name="図 4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3" t="9075" r="11896" b="-429"/>
          <a:stretch/>
        </p:blipFill>
        <p:spPr>
          <a:xfrm>
            <a:off x="579480" y="6051636"/>
            <a:ext cx="451587" cy="151896"/>
          </a:xfrm>
          <a:prstGeom prst="rect">
            <a:avLst/>
          </a:prstGeom>
        </p:spPr>
      </p:pic>
      <p:grpSp>
        <p:nvGrpSpPr>
          <p:cNvPr id="17" name="グループ化 16"/>
          <p:cNvGrpSpPr/>
          <p:nvPr/>
        </p:nvGrpSpPr>
        <p:grpSpPr>
          <a:xfrm>
            <a:off x="5139575" y="1718255"/>
            <a:ext cx="4045077" cy="938719"/>
            <a:chOff x="4618011" y="1492255"/>
            <a:chExt cx="4045077" cy="938719"/>
          </a:xfrm>
        </p:grpSpPr>
        <p:sp>
          <p:nvSpPr>
            <p:cNvPr id="42" name="正方形/長方形 41"/>
            <p:cNvSpPr/>
            <p:nvPr/>
          </p:nvSpPr>
          <p:spPr>
            <a:xfrm>
              <a:off x="4618011" y="1492255"/>
              <a:ext cx="4045077" cy="938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ja-JP" altLang="en-US" sz="1200" b="1" u="sng" dirty="0" smtClean="0">
                  <a:solidFill>
                    <a:schemeClr val="accent6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補足事項：</a:t>
              </a:r>
              <a:r>
                <a:rPr lang="ja-JP" altLang="en-US" sz="1200" b="1" u="sng" dirty="0">
                  <a:solidFill>
                    <a:schemeClr val="accent6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スケジュールに顧客・案件を紐づける</a:t>
              </a:r>
              <a:endParaRPr lang="en-US" altLang="ja-JP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pPr>
                <a:spcBef>
                  <a:spcPts val="600"/>
                </a:spcBef>
              </a:pPr>
              <a:r>
                <a:rPr lang="ja-JP" altLang="en-US" sz="11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スケジュールに案件を紐づけることで、スケジュールから</a:t>
              </a:r>
              <a:r>
                <a:rPr lang="en-US" altLang="ja-JP" sz="11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/>
              </a:r>
              <a:br>
                <a:rPr lang="en-US" altLang="ja-JP" sz="11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</a:br>
              <a:r>
                <a:rPr lang="ja-JP" altLang="en-US" sz="11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訪問先の顧客・案件情報を確認することが出来ます。</a:t>
              </a:r>
              <a:endPara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pPr>
                <a:spcBef>
                  <a:spcPts val="600"/>
                </a:spcBef>
              </a:pPr>
              <a:r>
                <a:rPr lang="ja-JP" altLang="en-US" sz="11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「顧客・案件名」項目の</a:t>
              </a:r>
              <a:r>
                <a:rPr lang="ja-JP" altLang="en-US" sz="11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　　</a:t>
              </a:r>
              <a:r>
                <a:rPr lang="ja-JP" altLang="en-US" sz="11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  を</a:t>
              </a:r>
              <a:r>
                <a:rPr lang="ja-JP" altLang="en-US" sz="11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クリック</a:t>
              </a:r>
              <a:r>
                <a:rPr lang="ja-JP" altLang="en-US" sz="11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してください。</a:t>
              </a:r>
              <a:endPara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pic>
          <p:nvPicPr>
            <p:cNvPr id="44" name="図 4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34" t="88141" r="12136" b="3710"/>
            <a:stretch/>
          </p:blipFill>
          <p:spPr>
            <a:xfrm>
              <a:off x="6274500" y="2184592"/>
              <a:ext cx="338445" cy="166063"/>
            </a:xfrm>
            <a:prstGeom prst="rect">
              <a:avLst/>
            </a:prstGeom>
          </p:spPr>
        </p:pic>
      </p:grpSp>
      <p:grpSp>
        <p:nvGrpSpPr>
          <p:cNvPr id="16" name="グループ化 15"/>
          <p:cNvGrpSpPr/>
          <p:nvPr/>
        </p:nvGrpSpPr>
        <p:grpSpPr>
          <a:xfrm>
            <a:off x="5280388" y="2705203"/>
            <a:ext cx="3477009" cy="814333"/>
            <a:chOff x="4758824" y="2209190"/>
            <a:chExt cx="3477009" cy="814333"/>
          </a:xfrm>
        </p:grpSpPr>
        <p:pic>
          <p:nvPicPr>
            <p:cNvPr id="43" name="図 4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099"/>
            <a:stretch/>
          </p:blipFill>
          <p:spPr>
            <a:xfrm>
              <a:off x="4758824" y="2209190"/>
              <a:ext cx="3477009" cy="814333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46" name="正方形/長方形 45"/>
            <p:cNvSpPr/>
            <p:nvPr/>
          </p:nvSpPr>
          <p:spPr bwMode="auto">
            <a:xfrm>
              <a:off x="7537239" y="2849453"/>
              <a:ext cx="309052" cy="138116"/>
            </a:xfrm>
            <a:prstGeom prst="rect">
              <a:avLst/>
            </a:prstGeom>
            <a:noFill/>
            <a:ln w="158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</p:grpSp>
      <p:grpSp>
        <p:nvGrpSpPr>
          <p:cNvPr id="18" name="グループ化 17"/>
          <p:cNvGrpSpPr/>
          <p:nvPr/>
        </p:nvGrpSpPr>
        <p:grpSpPr>
          <a:xfrm>
            <a:off x="5139575" y="3575615"/>
            <a:ext cx="3672630" cy="1814607"/>
            <a:chOff x="4618011" y="3485785"/>
            <a:chExt cx="3672630" cy="1814607"/>
          </a:xfrm>
        </p:grpSpPr>
        <p:sp>
          <p:nvSpPr>
            <p:cNvPr id="10" name="正方形/長方形 9"/>
            <p:cNvSpPr/>
            <p:nvPr/>
          </p:nvSpPr>
          <p:spPr>
            <a:xfrm>
              <a:off x="4618011" y="3485785"/>
              <a:ext cx="367263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11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紐づける案件の顧客名</a:t>
              </a:r>
              <a:r>
                <a:rPr lang="ja-JP" altLang="en-US" sz="11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を入力して　　　　</a:t>
              </a:r>
              <a:r>
                <a:rPr lang="ja-JP" altLang="en-US" sz="11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  を</a:t>
              </a:r>
              <a:r>
                <a:rPr lang="ja-JP" altLang="en-US" sz="11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クリックして</a:t>
              </a:r>
              <a:r>
                <a:rPr lang="ja-JP" altLang="en-US" sz="11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ください。</a:t>
              </a:r>
              <a:endParaRPr lang="ja-JP" altLang="en-US" sz="1100" dirty="0"/>
            </a:p>
          </p:txBody>
        </p:sp>
        <p:grpSp>
          <p:nvGrpSpPr>
            <p:cNvPr id="15" name="グループ化 14"/>
            <p:cNvGrpSpPr/>
            <p:nvPr/>
          </p:nvGrpSpPr>
          <p:grpSpPr>
            <a:xfrm>
              <a:off x="4758824" y="3897212"/>
              <a:ext cx="3477009" cy="1403180"/>
              <a:chOff x="4758825" y="3553237"/>
              <a:chExt cx="3477009" cy="1403180"/>
            </a:xfrm>
          </p:grpSpPr>
          <p:pic>
            <p:nvPicPr>
              <p:cNvPr id="3" name="図 2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4802"/>
              <a:stretch/>
            </p:blipFill>
            <p:spPr>
              <a:xfrm>
                <a:off x="4758825" y="3553237"/>
                <a:ext cx="3477009" cy="1200535"/>
              </a:xfrm>
              <a:prstGeom prst="rect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</p:pic>
          <p:pic>
            <p:nvPicPr>
              <p:cNvPr id="5" name="図 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3777" y="4793255"/>
                <a:ext cx="444092" cy="130223"/>
              </a:xfrm>
              <a:prstGeom prst="rect">
                <a:avLst/>
              </a:prstGeom>
            </p:spPr>
          </p:pic>
          <p:sp>
            <p:nvSpPr>
              <p:cNvPr id="52" name="正方形/長方形 51"/>
              <p:cNvSpPr/>
              <p:nvPr/>
            </p:nvSpPr>
            <p:spPr bwMode="auto">
              <a:xfrm>
                <a:off x="5568584" y="4226516"/>
                <a:ext cx="770266" cy="166808"/>
              </a:xfrm>
              <a:prstGeom prst="rect">
                <a:avLst/>
              </a:prstGeom>
              <a:noFill/>
              <a:ln w="158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SzTx/>
                  <a:buFont typeface="Wingdings" pitchFamily="2" charset="2"/>
                  <a:buNone/>
                  <a:tabLst/>
                </a:pPr>
                <a:endParaRPr kumimoji="1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endParaRPr>
              </a:p>
            </p:txBody>
          </p:sp>
          <p:sp>
            <p:nvSpPr>
              <p:cNvPr id="54" name="正方形/長方形 53"/>
              <p:cNvSpPr/>
              <p:nvPr/>
            </p:nvSpPr>
            <p:spPr bwMode="auto">
              <a:xfrm>
                <a:off x="6238460" y="4769101"/>
                <a:ext cx="514728" cy="187316"/>
              </a:xfrm>
              <a:prstGeom prst="rect">
                <a:avLst/>
              </a:prstGeom>
              <a:noFill/>
              <a:ln w="158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SzTx/>
                  <a:buFont typeface="Wingdings" pitchFamily="2" charset="2"/>
                  <a:buNone/>
                  <a:tabLst/>
                </a:pPr>
                <a:endParaRPr kumimoji="1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メイリオ" pitchFamily="50" charset="-128"/>
                  <a:cs typeface="メイリオ" pitchFamily="50" charset="-128"/>
                </a:endParaRPr>
              </a:p>
            </p:txBody>
          </p:sp>
        </p:grpSp>
        <p:pic>
          <p:nvPicPr>
            <p:cNvPr id="55" name="図 5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4649" y="3515888"/>
              <a:ext cx="579141" cy="169824"/>
            </a:xfrm>
            <a:prstGeom prst="rect">
              <a:avLst/>
            </a:prstGeom>
          </p:spPr>
        </p:pic>
      </p:grpSp>
      <p:grpSp>
        <p:nvGrpSpPr>
          <p:cNvPr id="12" name="グループ化 11"/>
          <p:cNvGrpSpPr/>
          <p:nvPr/>
        </p:nvGrpSpPr>
        <p:grpSpPr>
          <a:xfrm>
            <a:off x="5139575" y="5475561"/>
            <a:ext cx="4090494" cy="261610"/>
            <a:chOff x="4756199" y="5529011"/>
            <a:chExt cx="4090494" cy="261610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4756199" y="5529011"/>
              <a:ext cx="40904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1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紐づける案件の左側にある</a:t>
              </a:r>
              <a:r>
                <a:rPr lang="ja-JP" altLang="en-US" sz="11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　　  </a:t>
              </a:r>
              <a:r>
                <a:rPr lang="ja-JP" altLang="en-US" sz="11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をクリックして</a:t>
              </a:r>
              <a:r>
                <a:rPr lang="ja-JP" altLang="en-US" sz="11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ください</a:t>
              </a:r>
              <a:r>
                <a:rPr lang="ja-JP" altLang="en-US" sz="11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。</a:t>
              </a:r>
              <a:endParaRPr lang="en-US" altLang="ja-JP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pic>
          <p:nvPicPr>
            <p:cNvPr id="45" name="図 4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0476" y="5551399"/>
              <a:ext cx="328792" cy="191909"/>
            </a:xfrm>
            <a:prstGeom prst="rect">
              <a:avLst/>
            </a:prstGeom>
          </p:spPr>
        </p:pic>
      </p:grpSp>
      <p:sp>
        <p:nvSpPr>
          <p:cNvPr id="56" name="正方形/長方形 55"/>
          <p:cNvSpPr/>
          <p:nvPr/>
        </p:nvSpPr>
        <p:spPr bwMode="auto">
          <a:xfrm>
            <a:off x="6298506" y="6192617"/>
            <a:ext cx="311082" cy="178876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57" name="正方形/長方形 56"/>
          <p:cNvSpPr/>
          <p:nvPr/>
        </p:nvSpPr>
        <p:spPr bwMode="auto">
          <a:xfrm>
            <a:off x="3648074" y="3900387"/>
            <a:ext cx="409575" cy="135038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51" name="正方形/長方形 50"/>
          <p:cNvSpPr/>
          <p:nvPr/>
        </p:nvSpPr>
        <p:spPr bwMode="auto">
          <a:xfrm>
            <a:off x="1117600" y="4161368"/>
            <a:ext cx="2976033" cy="1347834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4" name="直線コネクタ 33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図 36"/>
          <p:cNvPicPr>
            <a:picLocks noChangeAspect="1"/>
          </p:cNvPicPr>
          <p:nvPr/>
        </p:nvPicPr>
        <p:blipFill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38" name="テキスト ボックス 37"/>
          <p:cNvSpPr txBox="1"/>
          <p:nvPr/>
        </p:nvSpPr>
        <p:spPr>
          <a:xfrm>
            <a:off x="863415" y="1261019"/>
            <a:ext cx="68967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カレンダー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画面からスケジュールを登録します</a:t>
            </a:r>
            <a:endParaRPr lang="ja-JP" altLang="en-US" sz="1100" dirty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8" b="29913"/>
          <a:stretch/>
        </p:blipFill>
        <p:spPr>
          <a:xfrm>
            <a:off x="539972" y="2477262"/>
            <a:ext cx="3482231" cy="65337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33" name="正方形/長方形 32"/>
          <p:cNvSpPr/>
          <p:nvPr/>
        </p:nvSpPr>
        <p:spPr bwMode="auto">
          <a:xfrm>
            <a:off x="1416050" y="2587625"/>
            <a:ext cx="152320" cy="168275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1" t="10263" r="7611" b="9764"/>
          <a:stretch/>
        </p:blipFill>
        <p:spPr>
          <a:xfrm>
            <a:off x="2696901" y="1996633"/>
            <a:ext cx="202557" cy="190982"/>
          </a:xfrm>
          <a:prstGeom prst="rect">
            <a:avLst/>
          </a:prstGeom>
        </p:spPr>
      </p:pic>
      <p:sp>
        <p:nvSpPr>
          <p:cNvPr id="35" name="テキスト ボックス 34"/>
          <p:cNvSpPr txBox="1"/>
          <p:nvPr/>
        </p:nvSpPr>
        <p:spPr>
          <a:xfrm>
            <a:off x="443398" y="5756161"/>
            <a:ext cx="3912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ステップ３：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登録を押す</a:t>
            </a:r>
            <a:endParaRPr kumimoji="1"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をクリックして下さい。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465365" y="1707938"/>
            <a:ext cx="372779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ステップ１：スケジュール登録画面を呼び出す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スケジュールを登録したい日付の　　をクリックしてください。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440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418" y="2404760"/>
            <a:ext cx="4151093" cy="3354419"/>
          </a:xfrm>
          <a:prstGeom prst="rect">
            <a:avLst/>
          </a:prstGeom>
          <a:ln>
            <a:solidFill>
              <a:srgbClr val="B1AEAE"/>
            </a:solidFill>
          </a:ln>
        </p:spPr>
      </p:pic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/>
              <a:t>カレンダー画面</a:t>
            </a:r>
            <a:r>
              <a:rPr lang="ja-JP" altLang="en-US" sz="2000" dirty="0" smtClean="0"/>
              <a:t>からの情報参照</a:t>
            </a:r>
            <a:endParaRPr kumimoji="1" lang="ja-JP" altLang="en-US" sz="2000" dirty="0"/>
          </a:p>
        </p:txBody>
      </p:sp>
      <p:sp>
        <p:nvSpPr>
          <p:cNvPr id="29" name="正方形/長方形 28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65070" y="1720788"/>
            <a:ext cx="8949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スケジュール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から各種情報に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遷移する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スケジュールをクリック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してください。開いたポップアップの顧客名・案件名や、活動登録・活動履歴のボタンをクリックしてください。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7203665" y="3359609"/>
            <a:ext cx="1352973" cy="4853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メイリオ"/>
                <a:ea typeface="メイリオ"/>
                <a:cs typeface="Meiryo UI" panose="020B0604030504040204" pitchFamily="50" charset="-128"/>
              </a:rPr>
              <a:t>案件情報画面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7203665" y="2642052"/>
            <a:ext cx="1352973" cy="485303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メイリオ"/>
                <a:ea typeface="メイリオ"/>
                <a:cs typeface="Meiryo UI" panose="020B0604030504040204" pitchFamily="50" charset="-128"/>
              </a:rPr>
              <a:t>顧客</a:t>
            </a: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メイリオ"/>
                <a:ea typeface="メイリオ"/>
                <a:cs typeface="Meiryo UI" panose="020B0604030504040204" pitchFamily="50" charset="-128"/>
              </a:rPr>
              <a:t>情報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メイリオ"/>
                <a:ea typeface="メイリオ"/>
                <a:cs typeface="Meiryo UI" panose="020B0604030504040204" pitchFamily="50" charset="-128"/>
              </a:rPr>
              <a:t>画面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メイリオ"/>
              <a:ea typeface="メイリオ"/>
              <a:cs typeface="Meiryo UI" panose="020B0604030504040204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5547112" y="5906189"/>
            <a:ext cx="1352973" cy="4853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メイリオ"/>
                <a:ea typeface="メイリオ"/>
                <a:cs typeface="Meiryo UI" panose="020B0604030504040204" pitchFamily="50" charset="-128"/>
              </a:rPr>
              <a:t>活動履歴画面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3269488" y="5906189"/>
            <a:ext cx="1352973" cy="4853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メイリオ"/>
                <a:ea typeface="メイリオ"/>
                <a:cs typeface="Meiryo UI" panose="020B0604030504040204" pitchFamily="50" charset="-128"/>
              </a:rPr>
              <a:t>活動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メイリオ"/>
                <a:ea typeface="メイリオ"/>
                <a:cs typeface="Meiryo UI" panose="020B0604030504040204" pitchFamily="50" charset="-128"/>
              </a:rPr>
              <a:t>登録</a:t>
            </a: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メイリオ"/>
                <a:ea typeface="メイリオ"/>
                <a:cs typeface="Meiryo UI" panose="020B0604030504040204" pitchFamily="50" charset="-128"/>
              </a:rPr>
              <a:t>画面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2859575" y="3327878"/>
            <a:ext cx="1515575" cy="193764"/>
          </a:xfrm>
          <a:prstGeom prst="rect">
            <a:avLst/>
          </a:prstGeom>
          <a:noFill/>
          <a:ln w="28575">
            <a:solidFill>
              <a:srgbClr val="99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4474744" y="3327877"/>
            <a:ext cx="788904" cy="184013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31" name="カギ線コネクタ 30"/>
          <p:cNvCxnSpPr>
            <a:stCxn id="28" idx="2"/>
            <a:endCxn id="22" idx="1"/>
          </p:cNvCxnSpPr>
          <p:nvPr/>
        </p:nvCxnSpPr>
        <p:spPr>
          <a:xfrm rot="16200000" flipH="1">
            <a:off x="5991245" y="2389840"/>
            <a:ext cx="90371" cy="2334469"/>
          </a:xfrm>
          <a:prstGeom prst="bentConnector2">
            <a:avLst/>
          </a:prstGeom>
          <a:ln w="19050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カギ線コネクタ 32"/>
          <p:cNvCxnSpPr>
            <a:stCxn id="27" idx="0"/>
            <a:endCxn id="23" idx="1"/>
          </p:cNvCxnSpPr>
          <p:nvPr/>
        </p:nvCxnSpPr>
        <p:spPr>
          <a:xfrm rot="5400000" flipH="1" flipV="1">
            <a:off x="5188927" y="1313140"/>
            <a:ext cx="443174" cy="3586302"/>
          </a:xfrm>
          <a:prstGeom prst="bentConnector2">
            <a:avLst/>
          </a:prstGeom>
          <a:ln w="19050">
            <a:solidFill>
              <a:srgbClr val="9966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正方形/長方形 35"/>
          <p:cNvSpPr/>
          <p:nvPr/>
        </p:nvSpPr>
        <p:spPr>
          <a:xfrm>
            <a:off x="2491864" y="4671608"/>
            <a:ext cx="609054" cy="245038"/>
          </a:xfrm>
          <a:prstGeom prst="rect">
            <a:avLst/>
          </a:prstGeom>
          <a:noFill/>
          <a:ln w="28575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3182406" y="4665368"/>
            <a:ext cx="581025" cy="245038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38" name="カギ線コネクタ 37"/>
          <p:cNvCxnSpPr>
            <a:stCxn id="37" idx="3"/>
            <a:endCxn id="25" idx="0"/>
          </p:cNvCxnSpPr>
          <p:nvPr/>
        </p:nvCxnSpPr>
        <p:spPr>
          <a:xfrm>
            <a:off x="3763431" y="4787887"/>
            <a:ext cx="2460168" cy="1118302"/>
          </a:xfrm>
          <a:prstGeom prst="bentConnector2">
            <a:avLst/>
          </a:prstGeom>
          <a:ln w="19050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正方形/長方形 52"/>
          <p:cNvSpPr/>
          <p:nvPr/>
        </p:nvSpPr>
        <p:spPr bwMode="auto">
          <a:xfrm>
            <a:off x="3321049" y="5048250"/>
            <a:ext cx="1203325" cy="205139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9" name="カギ線コネクタ 38"/>
          <p:cNvCxnSpPr>
            <a:stCxn id="36" idx="2"/>
            <a:endCxn id="26" idx="0"/>
          </p:cNvCxnSpPr>
          <p:nvPr/>
        </p:nvCxnSpPr>
        <p:spPr>
          <a:xfrm rot="16200000" flipH="1">
            <a:off x="2876412" y="4836625"/>
            <a:ext cx="989543" cy="1149584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4" name="直線コネクタ 33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図 39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45" name="テキスト ボックス 44"/>
          <p:cNvSpPr txBox="1"/>
          <p:nvPr/>
        </p:nvSpPr>
        <p:spPr>
          <a:xfrm>
            <a:off x="863415" y="1261019"/>
            <a:ext cx="8109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スケジュールのポップアップから、顧客情報、案件情報、活動登録、活動履歴へワンクリックで遷移します</a:t>
            </a:r>
          </a:p>
        </p:txBody>
      </p:sp>
    </p:spTree>
    <p:extLst>
      <p:ext uri="{BB962C8B-B14F-4D97-AF65-F5344CB8AC3E}">
        <p14:creationId xmlns:p14="http://schemas.microsoft.com/office/powerpoint/2010/main" val="32632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72" y="2554407"/>
            <a:ext cx="4163820" cy="1746621"/>
          </a:xfrm>
          <a:prstGeom prst="rect">
            <a:avLst/>
          </a:prstGeom>
          <a:ln>
            <a:solidFill>
              <a:srgbClr val="B1AEAE"/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599" y="2574771"/>
            <a:ext cx="4128961" cy="1729123"/>
          </a:xfrm>
          <a:prstGeom prst="rect">
            <a:avLst/>
          </a:prstGeom>
          <a:ln>
            <a:solidFill>
              <a:srgbClr val="B1AEAE"/>
            </a:solidFill>
          </a:ln>
        </p:spPr>
      </p:pic>
      <p:sp>
        <p:nvSpPr>
          <p:cNvPr id="22" name="テキスト ボックス 21"/>
          <p:cNvSpPr txBox="1"/>
          <p:nvPr/>
        </p:nvSpPr>
        <p:spPr>
          <a:xfrm>
            <a:off x="465365" y="4446407"/>
            <a:ext cx="471214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２</a:t>
            </a: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：「出席」を押す</a:t>
            </a:r>
            <a:endParaRPr kumimoji="1"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開いたポップアップから右上の　　　をクリックしてください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/>
              <a:t>その他便利機能</a:t>
            </a:r>
            <a:endParaRPr kumimoji="1" lang="ja-JP" altLang="en-US" sz="2000" dirty="0"/>
          </a:p>
        </p:txBody>
      </p:sp>
      <p:sp>
        <p:nvSpPr>
          <p:cNvPr id="32" name="正方形/長方形 31"/>
          <p:cNvSpPr/>
          <p:nvPr/>
        </p:nvSpPr>
        <p:spPr>
          <a:xfrm>
            <a:off x="465365" y="1044916"/>
            <a:ext cx="4698722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他社員のスケジュール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に参加する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他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社員の社員が登録しているスケジュールに参加することができます。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814" y="1036645"/>
            <a:ext cx="254407" cy="254407"/>
          </a:xfrm>
          <a:prstGeom prst="rect">
            <a:avLst/>
          </a:prstGeom>
        </p:spPr>
      </p:pic>
      <p:pic>
        <p:nvPicPr>
          <p:cNvPr id="42" name="図 4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92" t="6080" r="4373" b="86503"/>
          <a:stretch/>
        </p:blipFill>
        <p:spPr>
          <a:xfrm>
            <a:off x="2573957" y="4737164"/>
            <a:ext cx="317555" cy="15974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4" name="正方形/長方形 43"/>
          <p:cNvSpPr/>
          <p:nvPr/>
        </p:nvSpPr>
        <p:spPr bwMode="auto">
          <a:xfrm>
            <a:off x="2781300" y="3838575"/>
            <a:ext cx="1746250" cy="139700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" t="4457" r="3478" b="3848"/>
          <a:stretch/>
        </p:blipFill>
        <p:spPr>
          <a:xfrm>
            <a:off x="1004014" y="4996988"/>
            <a:ext cx="2398944" cy="133274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6" name="正方形/長方形 45"/>
          <p:cNvSpPr/>
          <p:nvPr/>
        </p:nvSpPr>
        <p:spPr bwMode="auto">
          <a:xfrm>
            <a:off x="2973917" y="5005918"/>
            <a:ext cx="395816" cy="249766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7" name="正方形/長方形 46"/>
          <p:cNvSpPr/>
          <p:nvPr/>
        </p:nvSpPr>
        <p:spPr bwMode="auto">
          <a:xfrm>
            <a:off x="5527674" y="3851275"/>
            <a:ext cx="1752601" cy="133350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65364" y="1689366"/>
            <a:ext cx="454125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ステップ１：他社員のカレンダーからスケジュールを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クリック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他社員のカレンダーから、参加したいスケジュールをクリックしてください。</a:t>
            </a:r>
            <a:endParaRPr lang="en-US" altLang="ja-JP" sz="11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177513" y="1685965"/>
            <a:ext cx="4236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３</a:t>
            </a: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：自分のカレンダーを確認</a:t>
            </a: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自分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のカレンダーに出席を押したスケジュールが表示されます。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753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40" y="2973506"/>
            <a:ext cx="3754838" cy="3062428"/>
          </a:xfrm>
          <a:prstGeom prst="rect">
            <a:avLst/>
          </a:prstGeom>
          <a:ln>
            <a:solidFill>
              <a:srgbClr val="B1AEAE"/>
            </a:solidFill>
          </a:ln>
        </p:spPr>
      </p:pic>
      <p:sp>
        <p:nvSpPr>
          <p:cNvPr id="21" name="テキスト ボックス 20"/>
          <p:cNvSpPr txBox="1"/>
          <p:nvPr/>
        </p:nvSpPr>
        <p:spPr>
          <a:xfrm>
            <a:off x="496089" y="1821729"/>
            <a:ext cx="5019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画面表示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設定</a:t>
            </a: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への遷移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画面右上の個人メニューの個人設定画面から　　　　　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を選択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してください。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ログイン後のトップ画面変更</a:t>
            </a:r>
            <a:endParaRPr kumimoji="1" lang="ja-JP" altLang="en-US" sz="2000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4917093" y="1826184"/>
            <a:ext cx="437930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ステップ２：ログイン後の表示画面を選ぶ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ログイン後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の表示画面設定の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をクリックし、</a:t>
            </a:r>
            <a: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表示画面を選択して　　　　　　をクリック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ください。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09" y="2347231"/>
            <a:ext cx="609600" cy="17145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4233" y="2300031"/>
            <a:ext cx="642270" cy="166824"/>
          </a:xfrm>
          <a:prstGeom prst="rect">
            <a:avLst/>
          </a:prstGeom>
          <a:ln>
            <a:noFill/>
          </a:ln>
        </p:spPr>
      </p:pic>
      <p:sp>
        <p:nvSpPr>
          <p:cNvPr id="60" name="正方形/長方形 59"/>
          <p:cNvSpPr/>
          <p:nvPr/>
        </p:nvSpPr>
        <p:spPr bwMode="auto">
          <a:xfrm>
            <a:off x="607483" y="3441700"/>
            <a:ext cx="812800" cy="1028700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799" y="4335864"/>
            <a:ext cx="269072" cy="269072"/>
          </a:xfrm>
          <a:prstGeom prst="rect">
            <a:avLst/>
          </a:prstGeom>
        </p:spPr>
      </p:pic>
      <p:sp>
        <p:nvSpPr>
          <p:cNvPr id="31" name="正方形/長方形 30"/>
          <p:cNvSpPr/>
          <p:nvPr/>
        </p:nvSpPr>
        <p:spPr bwMode="auto">
          <a:xfrm>
            <a:off x="3699933" y="3200400"/>
            <a:ext cx="351367" cy="126432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7"/>
          <a:srcRect l="15101" t="1" r="22044" b="20908"/>
          <a:stretch/>
        </p:blipFill>
        <p:spPr>
          <a:xfrm>
            <a:off x="5035204" y="2961932"/>
            <a:ext cx="3793227" cy="303859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8"/>
          <a:srcRect l="39411" t="75918" r="51682" b="12581"/>
          <a:stretch/>
        </p:blipFill>
        <p:spPr>
          <a:xfrm>
            <a:off x="6062908" y="4835636"/>
            <a:ext cx="724022" cy="10516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正方形/長方形 26"/>
          <p:cNvSpPr/>
          <p:nvPr/>
        </p:nvSpPr>
        <p:spPr bwMode="auto">
          <a:xfrm>
            <a:off x="6021917" y="4654550"/>
            <a:ext cx="804333" cy="1265767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 bwMode="auto">
          <a:xfrm>
            <a:off x="7272867" y="4921250"/>
            <a:ext cx="694266" cy="191816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57" y="4994423"/>
            <a:ext cx="269072" cy="269072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 bwMode="auto">
          <a:xfrm>
            <a:off x="6643419" y="4682983"/>
            <a:ext cx="143511" cy="125900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9"/>
          <a:srcRect b="11904"/>
          <a:stretch/>
        </p:blipFill>
        <p:spPr>
          <a:xfrm>
            <a:off x="6841823" y="2110242"/>
            <a:ext cx="173182" cy="16019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5" name="正方形/長方形 24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0" name="直線コネクタ 29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/>
          <p:cNvPicPr>
            <a:picLocks noChangeAspect="1"/>
          </p:cNvPicPr>
          <p:nvPr/>
        </p:nvPicPr>
        <p:blipFill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33" name="テキスト ボックス 32"/>
          <p:cNvSpPr txBox="1"/>
          <p:nvPr/>
        </p:nvSpPr>
        <p:spPr>
          <a:xfrm>
            <a:off x="863415" y="1261019"/>
            <a:ext cx="86229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ログイン後に表示する初期画面を「個人設定」から変更する</a:t>
            </a:r>
            <a:endParaRPr lang="en-US" altLang="ja-JP" sz="1100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052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40685" y="3448250"/>
            <a:ext cx="1615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2400" b="1" noProof="0" dirty="0" smtClean="0">
                <a:solidFill>
                  <a:srgbClr val="4472C4"/>
                </a:solidFill>
                <a:latin typeface="メイリオ"/>
                <a:ea typeface="メイリオ"/>
              </a:rPr>
              <a:t>５．</a:t>
            </a:r>
            <a:r>
              <a:rPr lang="en-US" altLang="ja-JP" sz="2400" b="1" noProof="0" dirty="0" err="1" smtClean="0">
                <a:solidFill>
                  <a:srgbClr val="4472C4"/>
                </a:solidFill>
                <a:latin typeface="メイリオ"/>
                <a:ea typeface="メイリオ"/>
              </a:rPr>
              <a:t>ToDo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/>
              <a:ea typeface="メイリオ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16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000" dirty="0" err="1"/>
              <a:t>ToDo</a:t>
            </a:r>
            <a:r>
              <a:rPr lang="ja-JP" altLang="en-US" sz="2000" dirty="0"/>
              <a:t>とは？</a:t>
            </a:r>
            <a:endParaRPr kumimoji="1" lang="ja-JP" altLang="en-US" sz="20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04217" y="2980547"/>
            <a:ext cx="16108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カレンダー画面</a:t>
            </a: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527025" y="2981829"/>
            <a:ext cx="29925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en-US" altLang="ja-JP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ToDo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の主な機能</a:t>
            </a: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34" name="正方形/長方形 33"/>
          <p:cNvSpPr/>
          <p:nvPr/>
        </p:nvSpPr>
        <p:spPr>
          <a:xfrm>
            <a:off x="5520133" y="3365899"/>
            <a:ext cx="3773923" cy="2075345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6106748" y="3878719"/>
            <a:ext cx="3063029" cy="269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終わったタスクは完了登録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6106749" y="3530656"/>
            <a:ext cx="3063029" cy="269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カレンダーにタスクを登録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6109840" y="4246609"/>
            <a:ext cx="3063029" cy="269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タスクの優先度</a:t>
            </a: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設定</a:t>
            </a:r>
            <a:endParaRPr lang="en-US" altLang="ja-JP" sz="1100" dirty="0" smtClean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6106746" y="4617598"/>
            <a:ext cx="3063029" cy="269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完了日を過ぎたものは赤色で強調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5650025" y="3528594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１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5644808" y="4248602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3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5644376" y="3878719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2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5644377" y="4617917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4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5644377" y="4977605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5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6106747" y="4977605"/>
            <a:ext cx="3063029" cy="269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完了予定</a:t>
            </a: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日</a:t>
            </a: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前に</a:t>
            </a: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アラート送信可能</a:t>
            </a:r>
            <a:endParaRPr kumimoji="1"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54" name="図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17" y="3365440"/>
            <a:ext cx="4180845" cy="250495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5" name="正方形/長方形 54"/>
          <p:cNvSpPr/>
          <p:nvPr/>
        </p:nvSpPr>
        <p:spPr bwMode="auto">
          <a:xfrm>
            <a:off x="3290807" y="4308529"/>
            <a:ext cx="1405180" cy="630264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65365" y="1206223"/>
            <a:ext cx="91664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カレンダーに日々のタスクを登録し、管理できる機能です</a:t>
            </a:r>
            <a:endParaRPr lang="en-US" altLang="ja-JP" sz="1100" dirty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432110" y="909899"/>
            <a:ext cx="119782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400" b="1" noProof="0" dirty="0" err="1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ToDo</a:t>
            </a:r>
            <a:r>
              <a:rPr lang="ja-JP" altLang="en-US" sz="1400" b="1" noProof="0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とは？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>
            <a:off x="500711" y="1158229"/>
            <a:ext cx="1028933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グループ化 29"/>
          <p:cNvGrpSpPr/>
          <p:nvPr/>
        </p:nvGrpSpPr>
        <p:grpSpPr>
          <a:xfrm>
            <a:off x="465366" y="1600311"/>
            <a:ext cx="2074634" cy="307777"/>
            <a:chOff x="104299" y="835750"/>
            <a:chExt cx="8947793" cy="307777"/>
          </a:xfrm>
        </p:grpSpPr>
        <p:sp>
          <p:nvSpPr>
            <p:cNvPr id="31" name="正方形/長方形 30"/>
            <p:cNvSpPr/>
            <p:nvPr/>
          </p:nvSpPr>
          <p:spPr>
            <a:xfrm>
              <a:off x="104299" y="835750"/>
              <a:ext cx="518129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400" b="1" dirty="0">
                  <a:solidFill>
                    <a:schemeClr val="accent6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どんな利便性があるの？</a:t>
              </a:r>
            </a:p>
          </p:txBody>
        </p:sp>
        <p:cxnSp>
          <p:nvCxnSpPr>
            <p:cNvPr id="32" name="直線コネクタ 31"/>
            <p:cNvCxnSpPr/>
            <p:nvPr/>
          </p:nvCxnSpPr>
          <p:spPr>
            <a:xfrm>
              <a:off x="197515" y="1115698"/>
              <a:ext cx="8854577" cy="0"/>
            </a:xfrm>
            <a:prstGeom prst="line">
              <a:avLst/>
            </a:prstGeom>
            <a:ln w="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テキスト ボックス 41"/>
          <p:cNvSpPr txBox="1"/>
          <p:nvPr/>
        </p:nvSpPr>
        <p:spPr>
          <a:xfrm>
            <a:off x="1070575" y="2088832"/>
            <a:ext cx="65099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１．タスクに優先度をつけて管理することができます！</a:t>
            </a:r>
          </a:p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２．完了予定日が近づいたときに、メールで通知することができます！</a:t>
            </a:r>
            <a:endParaRPr lang="en-US" altLang="ja-JP" sz="1100" dirty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3" y="2009315"/>
            <a:ext cx="629738" cy="62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1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en-US" altLang="ja-JP" sz="2000" dirty="0" err="1" smtClean="0"/>
              <a:t>ToDo</a:t>
            </a:r>
            <a:r>
              <a:rPr lang="ja-JP" altLang="en-US" sz="2000" dirty="0" smtClean="0"/>
              <a:t>・画面構成</a:t>
            </a:r>
            <a:endParaRPr kumimoji="1" lang="ja-JP" altLang="en-US" sz="2000" dirty="0"/>
          </a:p>
        </p:txBody>
      </p:sp>
      <p:sp>
        <p:nvSpPr>
          <p:cNvPr id="29" name="正方形/長方形 28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432110" y="909899"/>
            <a:ext cx="1556901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400" b="1" noProof="0" dirty="0" err="1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ToDo</a:t>
            </a:r>
            <a:r>
              <a:rPr lang="ja-JP" altLang="en-US" sz="1400" b="1" noProof="0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・画面構成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4" name="直線コネクタ 33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図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20" y="2379469"/>
            <a:ext cx="7571606" cy="3424769"/>
          </a:xfrm>
          <a:prstGeom prst="rect">
            <a:avLst/>
          </a:prstGeom>
          <a:ln>
            <a:solidFill>
              <a:srgbClr val="B1AEAE"/>
            </a:solidFill>
          </a:ln>
        </p:spPr>
      </p:pic>
      <p:sp>
        <p:nvSpPr>
          <p:cNvPr id="56" name="正方形/長方形 55"/>
          <p:cNvSpPr/>
          <p:nvPr/>
        </p:nvSpPr>
        <p:spPr>
          <a:xfrm>
            <a:off x="1920572" y="6206860"/>
            <a:ext cx="3572756" cy="328571"/>
          </a:xfrm>
          <a:prstGeom prst="rect">
            <a:avLst/>
          </a:prstGeom>
          <a:noFill/>
          <a:ln w="31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chemeClr val="tx1"/>
              </a:solidFill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465365" y="1412866"/>
            <a:ext cx="1861614" cy="523220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200" b="1" u="sng" dirty="0" err="1" smtClean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ToDo</a:t>
            </a:r>
            <a:r>
              <a:rPr lang="ja-JP" altLang="en-US" sz="1200" b="1" u="sng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詳細</a:t>
            </a:r>
            <a:endParaRPr lang="en-US" altLang="ja-JP" sz="1200" b="1" u="sng" dirty="0" smtClean="0">
              <a:solidFill>
                <a:schemeClr val="accent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en-US" altLang="ja-JP" sz="1100" dirty="0" err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ToDo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詳細が表示されます。</a:t>
            </a:r>
            <a:endParaRPr lang="en-US" altLang="ja-JP" sz="8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63" name="カギ線コネクタ 62"/>
          <p:cNvCxnSpPr>
            <a:stCxn id="62" idx="2"/>
            <a:endCxn id="64" idx="1"/>
          </p:cNvCxnSpPr>
          <p:nvPr/>
        </p:nvCxnSpPr>
        <p:spPr>
          <a:xfrm rot="16200000" flipH="1">
            <a:off x="593404" y="2738854"/>
            <a:ext cx="2288693" cy="683156"/>
          </a:xfrm>
          <a:prstGeom prst="bentConnector2">
            <a:avLst/>
          </a:prstGeom>
          <a:ln w="15875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テキスト ボックス 63"/>
          <p:cNvSpPr txBox="1"/>
          <p:nvPr/>
        </p:nvSpPr>
        <p:spPr>
          <a:xfrm>
            <a:off x="2079328" y="2881878"/>
            <a:ext cx="6645097" cy="2685801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endParaRPr lang="en-US" altLang="ja-JP" sz="600" b="1" u="sng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6916615" y="2640037"/>
            <a:ext cx="1804507" cy="206326"/>
          </a:xfrm>
          <a:prstGeom prst="rect">
            <a:avLst/>
          </a:prstGeom>
          <a:noFill/>
          <a:ln w="158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endParaRPr lang="en-US" altLang="ja-JP" sz="600" b="1" u="sng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2949776" y="1158229"/>
            <a:ext cx="3035351" cy="692497"/>
          </a:xfrm>
          <a:prstGeom prst="rect">
            <a:avLst/>
          </a:prstGeom>
          <a:noFill/>
          <a:ln w="158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各種ボタン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活動登録画面の呼び出し、活動履歴の確認、</a:t>
            </a:r>
            <a:r>
              <a:rPr lang="en-US" altLang="ja-JP" sz="11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ToDo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のコピー、</a:t>
            </a:r>
            <a:r>
              <a:rPr lang="en-US" altLang="ja-JP" sz="11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ToDo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の完了設定が可能です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67" name="カギ線コネクタ 66"/>
          <p:cNvCxnSpPr>
            <a:stCxn id="66" idx="2"/>
            <a:endCxn id="65" idx="1"/>
          </p:cNvCxnSpPr>
          <p:nvPr/>
        </p:nvCxnSpPr>
        <p:spPr>
          <a:xfrm rot="16200000" flipH="1">
            <a:off x="5245796" y="1072381"/>
            <a:ext cx="892474" cy="2449163"/>
          </a:xfrm>
          <a:prstGeom prst="bentConnector2">
            <a:avLst/>
          </a:prstGeom>
          <a:ln w="15875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6496821" y="1158227"/>
            <a:ext cx="2032456" cy="692497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登録情報の削除・変更</a:t>
            </a:r>
            <a:endParaRPr lang="en-US" altLang="ja-JP" sz="1200" b="1" u="sng" dirty="0" smtClean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登録されているデータの削除、変更が可能です。</a:t>
            </a:r>
            <a:endParaRPr lang="en-US" altLang="ja-JP" sz="8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16" name="カギ線コネクタ 15"/>
          <p:cNvCxnSpPr>
            <a:stCxn id="15" idx="3"/>
            <a:endCxn id="17" idx="3"/>
          </p:cNvCxnSpPr>
          <p:nvPr/>
        </p:nvCxnSpPr>
        <p:spPr>
          <a:xfrm>
            <a:off x="8529277" y="1504476"/>
            <a:ext cx="115261" cy="985751"/>
          </a:xfrm>
          <a:prstGeom prst="bentConnector3">
            <a:avLst>
              <a:gd name="adj1" fmla="val 298332"/>
            </a:avLst>
          </a:prstGeom>
          <a:ln w="15875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7161519" y="2379468"/>
            <a:ext cx="1483019" cy="221518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endParaRPr lang="en-US" altLang="ja-JP" sz="600" b="1" u="sng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923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72" y="4021047"/>
            <a:ext cx="3622318" cy="238870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12" y="2515242"/>
            <a:ext cx="4080622" cy="65261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3" name="テキスト ボックス 12"/>
          <p:cNvSpPr txBox="1"/>
          <p:nvPr/>
        </p:nvSpPr>
        <p:spPr>
          <a:xfrm>
            <a:off x="465366" y="1707938"/>
            <a:ext cx="422516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</a:t>
            </a:r>
            <a:r>
              <a:rPr lang="en-US" altLang="ja-JP" sz="1200" b="1" u="sng" dirty="0" err="1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ToDo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の登録画面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を開く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カレンダー画面から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、</a:t>
            </a:r>
            <a:r>
              <a:rPr lang="en-US" altLang="ja-JP" sz="11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ToDo</a:t>
            </a:r>
            <a:r>
              <a:rPr lang="ja-JP" altLang="en-US" sz="11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を登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録したい日付の　　をクリックしてください。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en-US" altLang="ja-JP" sz="2000" dirty="0" err="1"/>
              <a:t>ToDo</a:t>
            </a:r>
            <a:r>
              <a:rPr lang="ja-JP" altLang="en-US" sz="2000" dirty="0"/>
              <a:t>の登録</a:t>
            </a:r>
            <a:endParaRPr kumimoji="1" lang="ja-JP" altLang="en-US" sz="2000" dirty="0"/>
          </a:p>
        </p:txBody>
      </p:sp>
      <p:sp>
        <p:nvSpPr>
          <p:cNvPr id="29" name="正方形/長方形 28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936318" y="1206132"/>
            <a:ext cx="86229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endParaRPr lang="ja-JP" altLang="en-US" sz="1100" dirty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150977" y="1707938"/>
            <a:ext cx="4263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ステップ３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：登録する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右上の　　　　をクリックしてください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65365" y="3486917"/>
            <a:ext cx="458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情報を入力する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en-US" altLang="ja-JP" sz="11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ToDo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の内容を入力してください。　　　　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 bwMode="auto">
          <a:xfrm>
            <a:off x="1045633" y="4445000"/>
            <a:ext cx="3116658" cy="1975658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8" name="正方形/長方形 37"/>
          <p:cNvSpPr/>
          <p:nvPr/>
        </p:nvSpPr>
        <p:spPr bwMode="auto">
          <a:xfrm>
            <a:off x="3726484" y="4039651"/>
            <a:ext cx="398993" cy="124668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7" t="6568" r="18817" b="943"/>
          <a:stretch/>
        </p:blipFill>
        <p:spPr>
          <a:xfrm>
            <a:off x="5780088" y="2026645"/>
            <a:ext cx="374650" cy="132733"/>
          </a:xfrm>
          <a:prstGeom prst="rect">
            <a:avLst/>
          </a:prstGeom>
        </p:spPr>
      </p:pic>
      <p:sp>
        <p:nvSpPr>
          <p:cNvPr id="40" name="正方形/長方形 39"/>
          <p:cNvSpPr/>
          <p:nvPr/>
        </p:nvSpPr>
        <p:spPr bwMode="auto">
          <a:xfrm>
            <a:off x="1873530" y="2519408"/>
            <a:ext cx="131541" cy="161708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69" y="1938736"/>
            <a:ext cx="215911" cy="292115"/>
          </a:xfrm>
          <a:prstGeom prst="rect">
            <a:avLst/>
          </a:prstGeom>
        </p:spPr>
      </p:pic>
      <p:sp>
        <p:nvSpPr>
          <p:cNvPr id="42" name="正方形/長方形 41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43" name="直線コネクタ 42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図 43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45" name="テキスト ボックス 44"/>
          <p:cNvSpPr txBox="1"/>
          <p:nvPr/>
        </p:nvSpPr>
        <p:spPr>
          <a:xfrm>
            <a:off x="863415" y="1261019"/>
            <a:ext cx="8109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altLang="ja-JP" sz="11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ToDo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の登録は「</a:t>
            </a:r>
            <a:r>
              <a:rPr lang="en-US" altLang="ja-JP" sz="11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ToDo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の登録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画面を開く」→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「情報を入力する」→「登録」で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完了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7479" y="3193229"/>
            <a:ext cx="4248553" cy="219857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5" name="テキスト ボックス 24"/>
          <p:cNvSpPr txBox="1"/>
          <p:nvPr/>
        </p:nvSpPr>
        <p:spPr>
          <a:xfrm>
            <a:off x="5094611" y="2938651"/>
            <a:ext cx="19473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【</a:t>
            </a:r>
            <a:r>
              <a:rPr lang="en-US" altLang="ja-JP" sz="1100" b="1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ToDo</a:t>
            </a:r>
            <a:r>
              <a:rPr lang="ja-JP" altLang="en-US" sz="11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登録結果画面</a:t>
            </a:r>
            <a:r>
              <a:rPr lang="en-US" altLang="ja-JP" sz="11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】</a:t>
            </a:r>
            <a:r>
              <a:rPr lang="ja-JP" altLang="en-US" sz="11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</a:t>
            </a:r>
            <a:endParaRPr lang="en-US" altLang="ja-JP" sz="11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8" name="二等辺三角形 27"/>
          <p:cNvSpPr/>
          <p:nvPr/>
        </p:nvSpPr>
        <p:spPr bwMode="auto">
          <a:xfrm rot="10800000">
            <a:off x="5940441" y="2469476"/>
            <a:ext cx="1877991" cy="230857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816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654" y="2628696"/>
            <a:ext cx="4016178" cy="2585040"/>
          </a:xfrm>
          <a:prstGeom prst="rect">
            <a:avLst/>
          </a:prstGeom>
          <a:ln>
            <a:solidFill>
              <a:srgbClr val="B1AEAE"/>
            </a:solidFill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54" y="2628696"/>
            <a:ext cx="4016178" cy="2585040"/>
          </a:xfrm>
          <a:prstGeom prst="rect">
            <a:avLst/>
          </a:prstGeom>
          <a:ln>
            <a:solidFill>
              <a:srgbClr val="B1AEAE"/>
            </a:solidFill>
          </a:ln>
        </p:spPr>
      </p:pic>
      <p:sp>
        <p:nvSpPr>
          <p:cNvPr id="13" name="テキスト ボックス 12"/>
          <p:cNvSpPr txBox="1"/>
          <p:nvPr/>
        </p:nvSpPr>
        <p:spPr>
          <a:xfrm>
            <a:off x="465366" y="1707938"/>
            <a:ext cx="42251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</a:t>
            </a:r>
            <a:r>
              <a:rPr lang="en-US" altLang="ja-JP" sz="1200" b="1" u="sng" dirty="0" err="1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ToDo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を参照する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登録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した</a:t>
            </a:r>
            <a:r>
              <a:rPr lang="en-US" altLang="ja-JP" sz="11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ToDo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をクリック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してください。</a:t>
            </a:r>
            <a:endParaRPr lang="en-US" altLang="ja-JP" sz="11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en-US" altLang="ja-JP" sz="11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ToDo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の概要がポップアップに表示されます。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en-US" altLang="ja-JP" sz="2000" dirty="0" err="1"/>
              <a:t>ToDo</a:t>
            </a:r>
            <a:r>
              <a:rPr lang="ja-JP" altLang="en-US" sz="2000" dirty="0" smtClean="0"/>
              <a:t>の参照・完了</a:t>
            </a:r>
            <a:endParaRPr kumimoji="1" lang="ja-JP" altLang="en-US" sz="2000" dirty="0"/>
          </a:p>
        </p:txBody>
      </p:sp>
      <p:sp>
        <p:nvSpPr>
          <p:cNvPr id="29" name="正方形/長方形 28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936318" y="1206132"/>
            <a:ext cx="86229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endParaRPr lang="ja-JP" altLang="en-US" sz="1100" dirty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150977" y="1707938"/>
            <a:ext cx="426353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</a:t>
            </a:r>
            <a:r>
              <a:rPr lang="en-US" altLang="ja-JP" sz="1200" b="1" u="sng" dirty="0" err="1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ToDo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を完了にする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en-US" altLang="ja-JP" sz="11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ToDo</a:t>
            </a:r>
            <a:r>
              <a:rPr lang="ja-JP" altLang="en-US" sz="11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が完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了したら、右上の　　　をクリックしてください。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1" t="16589" b="-1"/>
          <a:stretch/>
        </p:blipFill>
        <p:spPr>
          <a:xfrm>
            <a:off x="7072888" y="2021128"/>
            <a:ext cx="304119" cy="17469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36" name="正方形/長方形 35"/>
          <p:cNvSpPr/>
          <p:nvPr/>
        </p:nvSpPr>
        <p:spPr bwMode="auto">
          <a:xfrm>
            <a:off x="520699" y="4572000"/>
            <a:ext cx="1270001" cy="211667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43" name="直線コネクタ 42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図 43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45" name="テキスト ボックス 44"/>
          <p:cNvSpPr txBox="1"/>
          <p:nvPr/>
        </p:nvSpPr>
        <p:spPr>
          <a:xfrm>
            <a:off x="863415" y="1261019"/>
            <a:ext cx="8109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カレンダー画面から</a:t>
            </a:r>
            <a:r>
              <a:rPr lang="en-US" altLang="ja-JP" sz="11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ToDo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の参照・完了を行います</a:t>
            </a:r>
            <a:endParaRPr lang="ja-JP" altLang="en-US" sz="1100" dirty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正方形/長方形 39"/>
          <p:cNvSpPr/>
          <p:nvPr/>
        </p:nvSpPr>
        <p:spPr bwMode="auto">
          <a:xfrm>
            <a:off x="8758766" y="2954867"/>
            <a:ext cx="406401" cy="261212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264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/>
          <a:srcRect t="6749"/>
          <a:stretch/>
        </p:blipFill>
        <p:spPr>
          <a:xfrm>
            <a:off x="5333337" y="1960244"/>
            <a:ext cx="3080487" cy="2900599"/>
          </a:xfrm>
          <a:prstGeom prst="rect">
            <a:avLst/>
          </a:prstGeom>
          <a:ln>
            <a:solidFill>
              <a:srgbClr val="B1AEAE"/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79" y="4221182"/>
            <a:ext cx="4265909" cy="2114690"/>
          </a:xfrm>
          <a:prstGeom prst="rect">
            <a:avLst/>
          </a:prstGeom>
          <a:ln>
            <a:solidFill>
              <a:srgbClr val="B1AEAE"/>
            </a:solidFill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779" y="1920726"/>
            <a:ext cx="4208255" cy="2092481"/>
          </a:xfrm>
          <a:prstGeom prst="rect">
            <a:avLst/>
          </a:prstGeom>
          <a:ln>
            <a:solidFill>
              <a:srgbClr val="B1AEAE"/>
            </a:solidFill>
          </a:ln>
        </p:spPr>
      </p:pic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/>
              <a:t>その他便利機能</a:t>
            </a:r>
            <a:endParaRPr kumimoji="1" lang="ja-JP" altLang="en-US" sz="2000" dirty="0"/>
          </a:p>
        </p:txBody>
      </p:sp>
      <p:sp>
        <p:nvSpPr>
          <p:cNvPr id="32" name="正方形/長方形 31"/>
          <p:cNvSpPr/>
          <p:nvPr/>
        </p:nvSpPr>
        <p:spPr>
          <a:xfrm>
            <a:off x="465365" y="943310"/>
            <a:ext cx="4067985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200" b="1" u="sng" dirty="0" err="1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ToDo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リストを見る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カレンダー画面上の「</a:t>
            </a:r>
            <a:r>
              <a:rPr lang="en-US" altLang="ja-JP" sz="11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ToDo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」タブをクリックしてください。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左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上のプルダウンから、リストの条件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を変更できます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135" y="971552"/>
            <a:ext cx="192929" cy="192929"/>
          </a:xfrm>
          <a:prstGeom prst="rect">
            <a:avLst/>
          </a:prstGeom>
        </p:spPr>
      </p:pic>
      <p:sp>
        <p:nvSpPr>
          <p:cNvPr id="43" name="テキスト ボックス 42"/>
          <p:cNvSpPr txBox="1"/>
          <p:nvPr/>
        </p:nvSpPr>
        <p:spPr>
          <a:xfrm>
            <a:off x="5150978" y="957184"/>
            <a:ext cx="426353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アラートを設定する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en-US" altLang="ja-JP" sz="11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ToDo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登録画面の「警告日」に、</a:t>
            </a:r>
            <a:r>
              <a:rPr lang="en-US" altLang="ja-JP" sz="11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ToDo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完了予定日の何日前に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アラートを出すかを設定してください。警告日になると、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メール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で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アラートが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通知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されます。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44" name="図 43"/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399" y="970333"/>
            <a:ext cx="219230" cy="219230"/>
          </a:xfrm>
          <a:prstGeom prst="rect">
            <a:avLst/>
          </a:prstGeom>
        </p:spPr>
      </p:pic>
      <p:sp>
        <p:nvSpPr>
          <p:cNvPr id="21" name="正方形/長方形 20"/>
          <p:cNvSpPr/>
          <p:nvPr/>
        </p:nvSpPr>
        <p:spPr bwMode="auto">
          <a:xfrm>
            <a:off x="1716423" y="2089788"/>
            <a:ext cx="353677" cy="191850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51" name="正方形/長方形 50"/>
          <p:cNvSpPr/>
          <p:nvPr/>
        </p:nvSpPr>
        <p:spPr bwMode="auto">
          <a:xfrm>
            <a:off x="632883" y="4601633"/>
            <a:ext cx="810684" cy="584200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 bwMode="auto">
          <a:xfrm>
            <a:off x="5390991" y="4589997"/>
            <a:ext cx="1559084" cy="236003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38153" y="4973652"/>
            <a:ext cx="2324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【</a:t>
            </a:r>
            <a:r>
              <a:rPr kumimoji="1" lang="ja-JP" altLang="en-US" sz="12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メール通知イメージ</a:t>
            </a:r>
            <a:r>
              <a:rPr kumimoji="1" lang="en-US" altLang="ja-JP" sz="12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】</a:t>
            </a:r>
            <a:endParaRPr kumimoji="1" lang="ja-JP" altLang="en-US" sz="1200" b="1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770" y="5250651"/>
            <a:ext cx="3731373" cy="115326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0569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40685" y="344825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2400" b="1" noProof="0" dirty="0" smtClean="0">
                <a:solidFill>
                  <a:srgbClr val="4472C4"/>
                </a:solidFill>
                <a:latin typeface="メイリオ"/>
                <a:ea typeface="メイリオ"/>
              </a:rPr>
              <a:t>６．名刺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/>
              <a:ea typeface="メイリオ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10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000" dirty="0" smtClean="0"/>
              <a:t>名刺機能と</a:t>
            </a:r>
            <a:r>
              <a:rPr lang="ja-JP" altLang="en-US" sz="2000" dirty="0"/>
              <a:t>は？</a:t>
            </a:r>
            <a:endParaRPr kumimoji="1" lang="ja-JP" altLang="en-US" sz="20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48079" y="1963440"/>
            <a:ext cx="91317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１．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登録した名刺をもとに、当日面談者の管理や顧客・案件ごと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接触者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管理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ができます！</a:t>
            </a:r>
            <a:endParaRPr lang="en-US" altLang="ja-JP" sz="1100" dirty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２．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スマートフォンで撮影した名刺を取り込むこともできます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lang="en-US" altLang="ja-JP" sz="1100" dirty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1191720" y="2899875"/>
            <a:ext cx="16108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名刺一覧画面</a:t>
            </a: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5395873" y="2900046"/>
            <a:ext cx="29925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名刺の主な機能</a:t>
            </a: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51" name="正方形/長方形 50"/>
          <p:cNvSpPr/>
          <p:nvPr/>
        </p:nvSpPr>
        <p:spPr>
          <a:xfrm>
            <a:off x="5395873" y="3174943"/>
            <a:ext cx="3773923" cy="1340613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2" name="正方形/長方形 51"/>
          <p:cNvSpPr/>
          <p:nvPr/>
        </p:nvSpPr>
        <p:spPr>
          <a:xfrm>
            <a:off x="5983405" y="3323630"/>
            <a:ext cx="3063029" cy="2773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顧客に紐づけて管理可能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5518374" y="3331661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１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54" name="図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20" y="3161656"/>
            <a:ext cx="2749965" cy="324038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5" name="正方形/長方形 54"/>
          <p:cNvSpPr/>
          <p:nvPr/>
        </p:nvSpPr>
        <p:spPr>
          <a:xfrm>
            <a:off x="5983405" y="3698125"/>
            <a:ext cx="3063029" cy="2772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面談者管理・人脈管理に利用</a:t>
            </a: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可能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5518374" y="3706156"/>
            <a:ext cx="388745" cy="26921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２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5983405" y="4080651"/>
            <a:ext cx="3063029" cy="2773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スマートフォンで撮影して取り込み</a:t>
            </a: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可能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8" name="正方形/長方形 57"/>
          <p:cNvSpPr/>
          <p:nvPr/>
        </p:nvSpPr>
        <p:spPr>
          <a:xfrm>
            <a:off x="5518374" y="4088682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３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65365" y="1206223"/>
            <a:ext cx="91664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お客様から頂いた名刺を管理できる機能です</a:t>
            </a:r>
            <a:endParaRPr lang="en-US" altLang="ja-JP" sz="1100" dirty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ja-JP" altLang="en-US" sz="1400" b="1" dirty="0" smtClean="0">
                <a:solidFill>
                  <a:schemeClr val="accent5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名刺機能と</a:t>
            </a:r>
            <a:r>
              <a:rPr lang="ja-JP" altLang="en-US" sz="1400" b="1" dirty="0">
                <a:solidFill>
                  <a:schemeClr val="accent5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は？</a:t>
            </a:r>
          </a:p>
        </p:txBody>
      </p:sp>
      <p:cxnSp>
        <p:nvCxnSpPr>
          <p:cNvPr id="25" name="直線コネクタ 24"/>
          <p:cNvCxnSpPr/>
          <p:nvPr/>
        </p:nvCxnSpPr>
        <p:spPr>
          <a:xfrm>
            <a:off x="500711" y="1158229"/>
            <a:ext cx="128857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グループ化 26"/>
          <p:cNvGrpSpPr/>
          <p:nvPr/>
        </p:nvGrpSpPr>
        <p:grpSpPr>
          <a:xfrm>
            <a:off x="465366" y="1600311"/>
            <a:ext cx="2074634" cy="307777"/>
            <a:chOff x="104299" y="835750"/>
            <a:chExt cx="8947793" cy="307777"/>
          </a:xfrm>
        </p:grpSpPr>
        <p:sp>
          <p:nvSpPr>
            <p:cNvPr id="28" name="正方形/長方形 27"/>
            <p:cNvSpPr/>
            <p:nvPr/>
          </p:nvSpPr>
          <p:spPr>
            <a:xfrm>
              <a:off x="104299" y="835750"/>
              <a:ext cx="518129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400" b="1" dirty="0">
                  <a:solidFill>
                    <a:schemeClr val="accent6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どんな利便性があるの？</a:t>
              </a:r>
            </a:p>
          </p:txBody>
        </p:sp>
        <p:cxnSp>
          <p:nvCxnSpPr>
            <p:cNvPr id="29" name="直線コネクタ 28"/>
            <p:cNvCxnSpPr/>
            <p:nvPr/>
          </p:nvCxnSpPr>
          <p:spPr>
            <a:xfrm>
              <a:off x="197515" y="1115698"/>
              <a:ext cx="8854577" cy="0"/>
            </a:xfrm>
            <a:prstGeom prst="line">
              <a:avLst/>
            </a:prstGeom>
            <a:ln w="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図 29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3" y="2009315"/>
            <a:ext cx="629738" cy="62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4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000" dirty="0" smtClean="0"/>
              <a:t>名刺・画面構成</a:t>
            </a:r>
            <a:endParaRPr kumimoji="1" lang="ja-JP" altLang="en-US" sz="2000" dirty="0"/>
          </a:p>
        </p:txBody>
      </p:sp>
      <p:sp>
        <p:nvSpPr>
          <p:cNvPr id="24" name="正方形/長方形 23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ja-JP" altLang="en-US" sz="1400" b="1" dirty="0" smtClean="0">
                <a:solidFill>
                  <a:schemeClr val="accent5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名刺・画面構成</a:t>
            </a:r>
            <a:endParaRPr lang="ja-JP" altLang="en-US" sz="1400" b="1" dirty="0">
              <a:solidFill>
                <a:schemeClr val="accent5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5" name="直線コネクタ 24"/>
          <p:cNvCxnSpPr/>
          <p:nvPr/>
        </p:nvCxnSpPr>
        <p:spPr>
          <a:xfrm>
            <a:off x="473738" y="1138136"/>
            <a:ext cx="1348254" cy="1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"/>
          <a:stretch/>
        </p:blipFill>
        <p:spPr>
          <a:xfrm>
            <a:off x="1013345" y="2455809"/>
            <a:ext cx="7853186" cy="3571752"/>
          </a:xfrm>
          <a:prstGeom prst="rect">
            <a:avLst/>
          </a:prstGeom>
          <a:ln w="0">
            <a:solidFill>
              <a:schemeClr val="bg1">
                <a:lumMod val="75000"/>
              </a:schemeClr>
            </a:solidFill>
          </a:ln>
        </p:spPr>
      </p:pic>
      <p:sp>
        <p:nvSpPr>
          <p:cNvPr id="8" name="テキスト ボックス 7"/>
          <p:cNvSpPr txBox="1"/>
          <p:nvPr/>
        </p:nvSpPr>
        <p:spPr>
          <a:xfrm>
            <a:off x="4749854" y="1512604"/>
            <a:ext cx="2548676" cy="692497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関連情報</a:t>
            </a:r>
            <a:endParaRPr lang="en-US" altLang="ja-JP" sz="1200" b="1" u="sng" dirty="0" smtClean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0" lang="ja-JP" altLang="en-US" sz="1100" kern="0" dirty="0" smtClean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関連</a:t>
            </a:r>
            <a:r>
              <a:rPr kumimoji="0" lang="ja-JP" altLang="en-US" sz="1100" kern="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するスケジュール、</a:t>
            </a:r>
            <a:r>
              <a:rPr kumimoji="0" lang="en-US" altLang="ja-JP" sz="1100" kern="0" dirty="0" err="1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ToDo</a:t>
            </a:r>
            <a:r>
              <a:rPr kumimoji="0" lang="ja-JP" altLang="en-US" sz="1100" kern="0" dirty="0" err="1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、</a:t>
            </a:r>
            <a:r>
              <a:rPr kumimoji="0" lang="ja-JP" altLang="en-US" sz="1100" kern="0" dirty="0" smtClean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案件一覧、変更履歴画面</a:t>
            </a:r>
            <a:r>
              <a:rPr kumimoji="0" lang="ja-JP" altLang="en-US" sz="1100" kern="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が表示されます</a:t>
            </a:r>
            <a:r>
              <a:rPr kumimoji="0" lang="ja-JP" altLang="en-US" sz="1100" kern="0" dirty="0" smtClean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。</a:t>
            </a:r>
            <a:endParaRPr kumimoji="0" lang="en-US" altLang="ja-JP" sz="1100" kern="0" dirty="0">
              <a:solidFill>
                <a:srgbClr val="333333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105525" y="3079750"/>
            <a:ext cx="2560955" cy="222249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endParaRPr lang="en-US" altLang="ja-JP" sz="600" b="1" u="sng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11" name="カギ線コネクタ 10"/>
          <p:cNvCxnSpPr>
            <a:stCxn id="8" idx="2"/>
            <a:endCxn id="10" idx="0"/>
          </p:cNvCxnSpPr>
          <p:nvPr/>
        </p:nvCxnSpPr>
        <p:spPr>
          <a:xfrm rot="16200000" flipH="1">
            <a:off x="6267773" y="1961519"/>
            <a:ext cx="874649" cy="1361811"/>
          </a:xfrm>
          <a:prstGeom prst="bentConnector3">
            <a:avLst>
              <a:gd name="adj1" fmla="val 50000"/>
            </a:avLst>
          </a:prstGeom>
          <a:ln w="15875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7455955" y="1506909"/>
            <a:ext cx="1958556" cy="692497"/>
          </a:xfrm>
          <a:prstGeom prst="rect">
            <a:avLst/>
          </a:prstGeom>
          <a:noFill/>
          <a:ln w="158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変更ボタン</a:t>
            </a:r>
            <a:endParaRPr lang="en-US" altLang="ja-JP" sz="1200" b="1" u="sng" dirty="0" smtClean="0">
              <a:solidFill>
                <a:schemeClr val="accent4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名刺の情報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を変更することが出来ます。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026400" y="2508250"/>
            <a:ext cx="722709" cy="203273"/>
          </a:xfrm>
          <a:prstGeom prst="rect">
            <a:avLst/>
          </a:prstGeom>
          <a:noFill/>
          <a:ln w="15875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endParaRPr lang="en-US" altLang="ja-JP" sz="600" b="1" u="sng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17" name="カギ線コネクタ 16"/>
          <p:cNvCxnSpPr>
            <a:stCxn id="15" idx="2"/>
            <a:endCxn id="16" idx="0"/>
          </p:cNvCxnSpPr>
          <p:nvPr/>
        </p:nvCxnSpPr>
        <p:spPr>
          <a:xfrm rot="5400000">
            <a:off x="8257072" y="2330089"/>
            <a:ext cx="308844" cy="47478"/>
          </a:xfrm>
          <a:prstGeom prst="bentConnector3">
            <a:avLst>
              <a:gd name="adj1" fmla="val 50000"/>
            </a:avLst>
          </a:prstGeom>
          <a:ln w="15875">
            <a:solidFill>
              <a:schemeClr val="accent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2846315" y="1510138"/>
            <a:ext cx="1629991" cy="692497"/>
          </a:xfrm>
          <a:prstGeom prst="rect">
            <a:avLst/>
          </a:prstGeom>
          <a:noFill/>
          <a:ln w="158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名刺画像</a:t>
            </a:r>
            <a:r>
              <a:rPr lang="ja-JP" altLang="en-US" sz="1200" b="1" u="sng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endParaRPr lang="en-US" altLang="ja-JP" sz="1200" b="1" u="sng" dirty="0">
              <a:solidFill>
                <a:schemeClr val="accent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登録した名刺画像が表示されます。</a:t>
            </a:r>
            <a:endParaRPr lang="en-US" altLang="ja-JP" sz="105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008085" y="3721099"/>
            <a:ext cx="7853186" cy="2306461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endParaRPr lang="en-US" altLang="ja-JP" sz="600" b="1" u="sng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20" name="カギ線コネクタ 19"/>
          <p:cNvCxnSpPr>
            <a:stCxn id="18" idx="2"/>
            <a:endCxn id="22" idx="0"/>
          </p:cNvCxnSpPr>
          <p:nvPr/>
        </p:nvCxnSpPr>
        <p:spPr>
          <a:xfrm rot="5400000">
            <a:off x="2224956" y="1625634"/>
            <a:ext cx="859354" cy="2013357"/>
          </a:xfrm>
          <a:prstGeom prst="bentConnector3">
            <a:avLst>
              <a:gd name="adj1" fmla="val 50000"/>
            </a:avLst>
          </a:prstGeom>
          <a:ln w="15875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782319" y="1506909"/>
            <a:ext cx="1790760" cy="692497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名刺詳細</a:t>
            </a:r>
            <a:endParaRPr lang="en-US" altLang="ja-JP" sz="1200" b="1" u="sng" dirty="0">
              <a:solidFill>
                <a:schemeClr val="accent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名刺情報の詳細が表示されます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144510" y="3061989"/>
            <a:ext cx="1006887" cy="625060"/>
          </a:xfrm>
          <a:prstGeom prst="rect">
            <a:avLst/>
          </a:prstGeom>
          <a:noFill/>
          <a:ln w="15875">
            <a:solidFill>
              <a:schemeClr val="accent6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endParaRPr lang="en-US" altLang="ja-JP" sz="600" b="1" u="sng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23" name="カギ線コネクタ 22"/>
          <p:cNvCxnSpPr>
            <a:stCxn id="21" idx="1"/>
            <a:endCxn id="19" idx="1"/>
          </p:cNvCxnSpPr>
          <p:nvPr/>
        </p:nvCxnSpPr>
        <p:spPr>
          <a:xfrm rot="10800000" flipH="1" flipV="1">
            <a:off x="782319" y="1853158"/>
            <a:ext cx="225766" cy="3021172"/>
          </a:xfrm>
          <a:prstGeom prst="bentConnector3">
            <a:avLst>
              <a:gd name="adj1" fmla="val -101255"/>
            </a:avLst>
          </a:prstGeom>
          <a:ln w="15875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68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15" y="2662029"/>
            <a:ext cx="4110766" cy="1403256"/>
          </a:xfrm>
          <a:prstGeom prst="rect">
            <a:avLst/>
          </a:prstGeom>
          <a:ln>
            <a:solidFill>
              <a:srgbClr val="B1AEAE"/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533" y="2378953"/>
            <a:ext cx="4098442" cy="209531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" b="19227"/>
          <a:stretch/>
        </p:blipFill>
        <p:spPr>
          <a:xfrm>
            <a:off x="545388" y="4931315"/>
            <a:ext cx="4098442" cy="159151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3" name="テキスト ボックス 12"/>
          <p:cNvSpPr txBox="1"/>
          <p:nvPr/>
        </p:nvSpPr>
        <p:spPr>
          <a:xfrm>
            <a:off x="465365" y="1707938"/>
            <a:ext cx="426245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ステップ１：重複登録でないか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確認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名刺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を登録したい顧客の詳細画面を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開いてください。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右上の　　　 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を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クリックし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、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既に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登録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されていないかを確認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てください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/>
              <a:t>名刺の登録①（</a:t>
            </a:r>
            <a:r>
              <a:rPr lang="en-US" altLang="ja-JP" sz="2000" dirty="0"/>
              <a:t>PC</a:t>
            </a:r>
            <a:r>
              <a:rPr lang="ja-JP" altLang="en-US" sz="2000" dirty="0"/>
              <a:t>版から手入力する）</a:t>
            </a:r>
            <a:endParaRPr kumimoji="1" lang="ja-JP" altLang="en-US" sz="2000" dirty="0"/>
          </a:p>
        </p:txBody>
      </p:sp>
      <p:sp>
        <p:nvSpPr>
          <p:cNvPr id="29" name="正方形/長方形 28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150978" y="1707938"/>
            <a:ext cx="3784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ステップ３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：名刺情報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入力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名刺情報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を入力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してください。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136" y="5593793"/>
            <a:ext cx="536058" cy="146198"/>
          </a:xfrm>
          <a:prstGeom prst="rect">
            <a:avLst/>
          </a:prstGeom>
        </p:spPr>
      </p:pic>
      <p:sp>
        <p:nvSpPr>
          <p:cNvPr id="27" name="正方形/長方形 26"/>
          <p:cNvSpPr/>
          <p:nvPr/>
        </p:nvSpPr>
        <p:spPr>
          <a:xfrm>
            <a:off x="465365" y="4141855"/>
            <a:ext cx="40984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ステップ２：登録画面を呼び出す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名刺一覧画面右上の　　　　　　　をクリックし、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プルダウンから　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をクリックしてください。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3" name="正方形/長方形 32"/>
          <p:cNvSpPr/>
          <p:nvPr/>
        </p:nvSpPr>
        <p:spPr bwMode="auto">
          <a:xfrm>
            <a:off x="5198533" y="2628862"/>
            <a:ext cx="4098442" cy="1862171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8" name="正方形/長方形 37"/>
          <p:cNvSpPr/>
          <p:nvPr/>
        </p:nvSpPr>
        <p:spPr bwMode="auto">
          <a:xfrm>
            <a:off x="3924299" y="5108574"/>
            <a:ext cx="568325" cy="155575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39" name="図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8" y="5272819"/>
            <a:ext cx="762652" cy="86934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0" name="正方形/長方形 39"/>
          <p:cNvSpPr/>
          <p:nvPr/>
        </p:nvSpPr>
        <p:spPr bwMode="auto">
          <a:xfrm>
            <a:off x="3863975" y="5778500"/>
            <a:ext cx="787400" cy="194328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1" name="正方形/長方形 40"/>
          <p:cNvSpPr/>
          <p:nvPr/>
        </p:nvSpPr>
        <p:spPr bwMode="auto">
          <a:xfrm>
            <a:off x="4201992" y="3055143"/>
            <a:ext cx="347783" cy="152400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" t="8927" r="19377" b="7852"/>
          <a:stretch/>
        </p:blipFill>
        <p:spPr>
          <a:xfrm>
            <a:off x="1649085" y="4667309"/>
            <a:ext cx="653326" cy="13217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9" b="11165"/>
          <a:stretch/>
        </p:blipFill>
        <p:spPr>
          <a:xfrm>
            <a:off x="1890562" y="4440278"/>
            <a:ext cx="823699" cy="13006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t="15079" r="6190" b="17099"/>
          <a:stretch/>
        </p:blipFill>
        <p:spPr>
          <a:xfrm>
            <a:off x="1047509" y="2245449"/>
            <a:ext cx="479776" cy="13350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31" name="テキスト ボックス 30"/>
          <p:cNvSpPr txBox="1"/>
          <p:nvPr/>
        </p:nvSpPr>
        <p:spPr>
          <a:xfrm>
            <a:off x="5150978" y="5294112"/>
            <a:ext cx="410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ステップ４：登録を押す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担当者を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選択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したら、　　　　　をクリックしてください。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47" name="直線コネクタ 46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図 47"/>
          <p:cNvPicPr>
            <a:picLocks noChangeAspect="1"/>
          </p:cNvPicPr>
          <p:nvPr/>
        </p:nvPicPr>
        <p:blipFill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49" name="テキスト ボックス 48"/>
          <p:cNvSpPr txBox="1"/>
          <p:nvPr/>
        </p:nvSpPr>
        <p:spPr>
          <a:xfrm>
            <a:off x="863415" y="1261019"/>
            <a:ext cx="8109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「重複登録でないか確認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」→ 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「登録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画面を呼び出す」→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名刺情報を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入力」→「登録を押す」の</a:t>
            </a:r>
            <a:r>
              <a:rPr lang="en-US" altLang="ja-JP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ステップで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完了</a:t>
            </a:r>
          </a:p>
        </p:txBody>
      </p:sp>
    </p:spTree>
    <p:extLst>
      <p:ext uri="{BB962C8B-B14F-4D97-AF65-F5344CB8AC3E}">
        <p14:creationId xmlns:p14="http://schemas.microsoft.com/office/powerpoint/2010/main" val="138019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54" y="3155530"/>
            <a:ext cx="3946271" cy="261647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938" y="3161003"/>
            <a:ext cx="3752809" cy="2460752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  <p:sp>
        <p:nvSpPr>
          <p:cNvPr id="21" name="テキスト ボックス 20"/>
          <p:cNvSpPr txBox="1"/>
          <p:nvPr/>
        </p:nvSpPr>
        <p:spPr>
          <a:xfrm>
            <a:off x="496089" y="1821729"/>
            <a:ext cx="4124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：通知ボタンを押す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画面右上の　　　　　　　 うち、右上に数字が表示されて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いるアイコン（例：　　 ）をクリックしてください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lang="en-US" altLang="ja-JP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通知の確認方法</a:t>
            </a:r>
            <a:endParaRPr kumimoji="1" lang="ja-JP" altLang="en-US" sz="2000" dirty="0"/>
          </a:p>
        </p:txBody>
      </p:sp>
      <p:sp>
        <p:nvSpPr>
          <p:cNvPr id="20" name="正方形/長方形 19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0" name="正方形/長方形 59"/>
          <p:cNvSpPr/>
          <p:nvPr/>
        </p:nvSpPr>
        <p:spPr bwMode="auto">
          <a:xfrm>
            <a:off x="3471863" y="3155530"/>
            <a:ext cx="146281" cy="124245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0" name="直線コネクタ 29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863415" y="1261019"/>
            <a:ext cx="86229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各種通知は「通知アイコンを押す」→「詳細を確認する」の</a:t>
            </a:r>
            <a:r>
              <a:rPr lang="en-US" altLang="ja-JP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ステップで完了</a:t>
            </a:r>
            <a:endParaRPr lang="en-US" altLang="ja-JP" sz="1100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954" y="2067950"/>
            <a:ext cx="977950" cy="260363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4789110" y="2789899"/>
            <a:ext cx="15645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2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【</a:t>
            </a:r>
            <a:r>
              <a:rPr lang="ja-JP" altLang="en-US" sz="12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各種通知</a:t>
            </a:r>
            <a:r>
              <a:rPr lang="ja-JP" altLang="en-US" sz="12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内容</a:t>
            </a:r>
            <a:r>
              <a:rPr lang="en-US" altLang="ja-JP" sz="12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】</a:t>
            </a:r>
            <a:endParaRPr lang="en-US" altLang="ja-JP" sz="12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530" y="2334032"/>
            <a:ext cx="266714" cy="228612"/>
          </a:xfrm>
          <a:prstGeom prst="rect">
            <a:avLst/>
          </a:prstGeom>
        </p:spPr>
      </p:pic>
      <p:sp>
        <p:nvSpPr>
          <p:cNvPr id="35" name="正方形/長方形 34"/>
          <p:cNvSpPr/>
          <p:nvPr/>
        </p:nvSpPr>
        <p:spPr bwMode="auto">
          <a:xfrm>
            <a:off x="6387774" y="3158180"/>
            <a:ext cx="263394" cy="301651"/>
          </a:xfrm>
          <a:prstGeom prst="rect">
            <a:avLst/>
          </a:prstGeom>
          <a:noFill/>
          <a:ln w="158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7751183" y="1775018"/>
            <a:ext cx="1565812" cy="615553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承認通知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ja-JP" altLang="en-US" sz="1100" kern="0" dirty="0" smtClean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日報週報の承認申請の通知</a:t>
            </a:r>
            <a:endParaRPr kumimoji="0" lang="en-US" altLang="ja-JP" sz="1100" kern="0" dirty="0" smtClean="0">
              <a:solidFill>
                <a:srgbClr val="333333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itchFamily="50" charset="-128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274766" y="1773382"/>
            <a:ext cx="1384430" cy="615553"/>
          </a:xfrm>
          <a:prstGeom prst="rect">
            <a:avLst/>
          </a:prstGeom>
          <a:noFill/>
          <a:ln w="158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メッセージ通知　　　　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受信したメッセージの通知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4712113" y="1769641"/>
            <a:ext cx="1470666" cy="61555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投稿通知</a:t>
            </a:r>
            <a:r>
              <a:rPr lang="ja-JP" altLang="en-US" sz="1200" b="1" u="sng" dirty="0" smtClean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　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タイムラインやスケジュール変更の通知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46" name="カギ線コネクタ 45"/>
          <p:cNvCxnSpPr>
            <a:stCxn id="43" idx="2"/>
          </p:cNvCxnSpPr>
          <p:nvPr/>
        </p:nvCxnSpPr>
        <p:spPr>
          <a:xfrm rot="5400000">
            <a:off x="7415097" y="2039189"/>
            <a:ext cx="767610" cy="1470375"/>
          </a:xfrm>
          <a:prstGeom prst="bentConnector3">
            <a:avLst>
              <a:gd name="adj1" fmla="val 40341"/>
            </a:avLst>
          </a:prstGeom>
          <a:ln w="15875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カギ線コネクタ 46"/>
          <p:cNvCxnSpPr>
            <a:stCxn id="44" idx="2"/>
            <a:endCxn id="3" idx="0"/>
          </p:cNvCxnSpPr>
          <p:nvPr/>
        </p:nvCxnSpPr>
        <p:spPr>
          <a:xfrm rot="5400000">
            <a:off x="6505628" y="2699650"/>
            <a:ext cx="772068" cy="150638"/>
          </a:xfrm>
          <a:prstGeom prst="bentConnector3">
            <a:avLst>
              <a:gd name="adj1" fmla="val 41998"/>
            </a:avLst>
          </a:prstGeom>
          <a:ln w="15875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カギ線コネクタ 50"/>
          <p:cNvCxnSpPr>
            <a:stCxn id="45" idx="2"/>
          </p:cNvCxnSpPr>
          <p:nvPr/>
        </p:nvCxnSpPr>
        <p:spPr>
          <a:xfrm rot="16200000" flipH="1">
            <a:off x="5596965" y="2235674"/>
            <a:ext cx="772986" cy="1072025"/>
          </a:xfrm>
          <a:prstGeom prst="bentConnector3">
            <a:avLst>
              <a:gd name="adj1" fmla="val 40408"/>
            </a:avLst>
          </a:prstGeom>
          <a:ln w="15875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正方形/長方形 51"/>
          <p:cNvSpPr/>
          <p:nvPr/>
        </p:nvSpPr>
        <p:spPr bwMode="auto">
          <a:xfrm>
            <a:off x="6664010" y="3158180"/>
            <a:ext cx="255211" cy="301651"/>
          </a:xfrm>
          <a:prstGeom prst="rect">
            <a:avLst/>
          </a:prstGeom>
          <a:noFill/>
          <a:ln w="158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53" name="正方形/長方形 52"/>
          <p:cNvSpPr/>
          <p:nvPr/>
        </p:nvSpPr>
        <p:spPr bwMode="auto">
          <a:xfrm>
            <a:off x="6932063" y="3158181"/>
            <a:ext cx="263301" cy="301650"/>
          </a:xfrm>
          <a:prstGeom prst="rect">
            <a:avLst/>
          </a:prstGeom>
          <a:noFill/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31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6960548" y="2584384"/>
            <a:ext cx="2067839" cy="3675676"/>
            <a:chOff x="9235130" y="2584384"/>
            <a:chExt cx="2067839" cy="3675676"/>
          </a:xfrm>
        </p:grpSpPr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5130" y="2584384"/>
              <a:ext cx="2067568" cy="3675676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5641" y="3784498"/>
              <a:ext cx="2057328" cy="1311426"/>
            </a:xfrm>
            <a:prstGeom prst="rect">
              <a:avLst/>
            </a:prstGeom>
          </p:spPr>
        </p:pic>
      </p:grpSp>
      <p:sp>
        <p:nvSpPr>
          <p:cNvPr id="30" name="正方形/長方形 29"/>
          <p:cNvSpPr/>
          <p:nvPr/>
        </p:nvSpPr>
        <p:spPr bwMode="auto">
          <a:xfrm>
            <a:off x="8410090" y="5922788"/>
            <a:ext cx="618026" cy="271744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0"/>
          <a:stretch/>
        </p:blipFill>
        <p:spPr>
          <a:xfrm>
            <a:off x="3758838" y="2576193"/>
            <a:ext cx="2121959" cy="366748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33" name="テキスト ボックス 32"/>
          <p:cNvSpPr txBox="1"/>
          <p:nvPr/>
        </p:nvSpPr>
        <p:spPr>
          <a:xfrm>
            <a:off x="6564440" y="1699030"/>
            <a:ext cx="285007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ステップ３：写真を使用をタップ</a:t>
            </a:r>
            <a:endParaRPr lang="en-US" altLang="ja-JP" sz="11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写真を撮影して、　　　　　をタップしてください。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65366" y="1707938"/>
            <a:ext cx="2844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：メニューを表示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名刺画面右上の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タップ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て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ください。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/>
              <a:t>名刺の登録</a:t>
            </a:r>
            <a:r>
              <a:rPr lang="ja-JP" altLang="en-US" sz="2000" dirty="0" smtClean="0"/>
              <a:t>①</a:t>
            </a:r>
            <a:r>
              <a:rPr lang="ja-JP" altLang="en-US" sz="2000" dirty="0"/>
              <a:t>（スマートフォンで撮影して取り込む）</a:t>
            </a:r>
            <a:endParaRPr kumimoji="1" lang="ja-JP" altLang="en-US" sz="2000" dirty="0"/>
          </a:p>
        </p:txBody>
      </p:sp>
      <p:sp>
        <p:nvSpPr>
          <p:cNvPr id="29" name="正方形/長方形 28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410502" y="1708610"/>
            <a:ext cx="284134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：撮影して追加を押す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メニュー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から　　　　　をタップして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ください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200" y="1993827"/>
            <a:ext cx="150701" cy="14200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3" name="図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9" y="2584384"/>
            <a:ext cx="2055168" cy="366748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4" name="正方形/長方形 43"/>
          <p:cNvSpPr/>
          <p:nvPr/>
        </p:nvSpPr>
        <p:spPr bwMode="auto">
          <a:xfrm>
            <a:off x="2451099" y="2605616"/>
            <a:ext cx="227987" cy="192617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8" name="正方形/長方形 47"/>
          <p:cNvSpPr/>
          <p:nvPr/>
        </p:nvSpPr>
        <p:spPr bwMode="auto">
          <a:xfrm>
            <a:off x="4028629" y="3977588"/>
            <a:ext cx="1573180" cy="265938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 t="40509" r="45198" b="53708"/>
          <a:stretch/>
        </p:blipFill>
        <p:spPr>
          <a:xfrm>
            <a:off x="4409615" y="2003407"/>
            <a:ext cx="562286" cy="14200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6" name="図 3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5" t="92232" r="-884" b="3147"/>
          <a:stretch/>
        </p:blipFill>
        <p:spPr>
          <a:xfrm>
            <a:off x="7832880" y="1989785"/>
            <a:ext cx="592992" cy="159367"/>
          </a:xfrm>
          <a:prstGeom prst="rect">
            <a:avLst/>
          </a:prstGeom>
        </p:spPr>
      </p:pic>
      <p:sp>
        <p:nvSpPr>
          <p:cNvPr id="22" name="正方形/長方形 21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5" name="直線コネクタ 24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/>
          <p:cNvPicPr>
            <a:picLocks noChangeAspect="1"/>
          </p:cNvPicPr>
          <p:nvPr/>
        </p:nvPicPr>
        <p:blipFill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38" name="テキスト ボックス 37"/>
          <p:cNvSpPr txBox="1"/>
          <p:nvPr/>
        </p:nvSpPr>
        <p:spPr>
          <a:xfrm>
            <a:off x="863415" y="1261019"/>
            <a:ext cx="41940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スマートフォンで名刺を撮影して登録する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4690758" y="799753"/>
            <a:ext cx="472375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altLang="ja-JP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※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ここで登録した名刺は一時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取り込み状態の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ため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、</a:t>
            </a:r>
            <a: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PC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版で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本登録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を行う必要が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ございます（本登録方法は後述します）。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972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3758049" y="2525926"/>
            <a:ext cx="2247061" cy="3865746"/>
            <a:chOff x="10177608" y="2421154"/>
            <a:chExt cx="2247061" cy="3865746"/>
          </a:xfrm>
        </p:grpSpPr>
        <p:pic>
          <p:nvPicPr>
            <p:cNvPr id="36" name="図 3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30"/>
            <a:stretch/>
          </p:blipFill>
          <p:spPr>
            <a:xfrm>
              <a:off x="10177608" y="2421154"/>
              <a:ext cx="2247061" cy="3865746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18771" y="3671600"/>
              <a:ext cx="1983206" cy="1266136"/>
            </a:xfrm>
            <a:prstGeom prst="rect">
              <a:avLst/>
            </a:prstGeom>
            <a:ln>
              <a:solidFill>
                <a:srgbClr val="D2D2D2"/>
              </a:solidFill>
            </a:ln>
          </p:spPr>
        </p:pic>
        <p:sp>
          <p:nvSpPr>
            <p:cNvPr id="4" name="正方形/長方形 3"/>
            <p:cNvSpPr/>
            <p:nvPr/>
          </p:nvSpPr>
          <p:spPr bwMode="auto">
            <a:xfrm>
              <a:off x="10328866" y="3680836"/>
              <a:ext cx="1963016" cy="1266136"/>
            </a:xfrm>
            <a:prstGeom prst="rect">
              <a:avLst/>
            </a:prstGeom>
            <a:noFill/>
            <a:ln w="19050" cap="flat" cmpd="sng" algn="ctr">
              <a:solidFill>
                <a:srgbClr val="4E31EC"/>
              </a:solidFill>
              <a:prstDash val="sysDash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</p:grpSp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6"/>
          <a:stretch/>
        </p:blipFill>
        <p:spPr>
          <a:xfrm>
            <a:off x="6702712" y="2525926"/>
            <a:ext cx="2254783" cy="387358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"/>
          <a:stretch/>
        </p:blipFill>
        <p:spPr>
          <a:xfrm>
            <a:off x="750462" y="2536364"/>
            <a:ext cx="2246135" cy="386314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8" name="テキスト ボックス 27"/>
          <p:cNvSpPr txBox="1"/>
          <p:nvPr/>
        </p:nvSpPr>
        <p:spPr>
          <a:xfrm>
            <a:off x="3630708" y="1706159"/>
            <a:ext cx="265468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ステップ５：写真をトリミング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写真をトリミングして、右上の　　　をタップしてください。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/>
              <a:t>名刺の登録</a:t>
            </a:r>
            <a:r>
              <a:rPr lang="ja-JP" altLang="en-US" sz="2000" dirty="0" smtClean="0"/>
              <a:t>①</a:t>
            </a:r>
            <a:r>
              <a:rPr lang="ja-JP" altLang="en-US" sz="2000" dirty="0"/>
              <a:t>（スマートフォンで撮影して取り込む）</a:t>
            </a:r>
            <a:endParaRPr kumimoji="1" lang="ja-JP" altLang="en-US" sz="2000" dirty="0"/>
          </a:p>
        </p:txBody>
      </p:sp>
      <p:sp>
        <p:nvSpPr>
          <p:cNvPr id="29" name="正方形/長方形 28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 bwMode="auto">
          <a:xfrm>
            <a:off x="5643032" y="2527300"/>
            <a:ext cx="269495" cy="258233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 bwMode="auto">
          <a:xfrm>
            <a:off x="1019176" y="5839226"/>
            <a:ext cx="1617491" cy="384019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631954" y="1705336"/>
            <a:ext cx="239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ステップ６：✓をタップ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右上の　　をタップしてください。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65366" y="1707938"/>
            <a:ext cx="2844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</a:t>
            </a:r>
            <a:r>
              <a:rPr lang="en-US" altLang="ja-JP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4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：切り抜き範囲の修正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タップ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て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ください。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7" name="正方形/長方形 36"/>
          <p:cNvSpPr/>
          <p:nvPr/>
        </p:nvSpPr>
        <p:spPr bwMode="auto">
          <a:xfrm>
            <a:off x="8654033" y="2536364"/>
            <a:ext cx="291000" cy="249169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38" name="図 3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5" t="86408" r="16422" b="4879"/>
          <a:stretch/>
        </p:blipFill>
        <p:spPr>
          <a:xfrm>
            <a:off x="601432" y="1995562"/>
            <a:ext cx="835490" cy="183222"/>
          </a:xfrm>
          <a:prstGeom prst="rect">
            <a:avLst/>
          </a:prstGeom>
        </p:spPr>
      </p:pic>
      <p:pic>
        <p:nvPicPr>
          <p:cNvPr id="40" name="図 3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41" t="3881" r="1572" b="91040"/>
          <a:stretch/>
        </p:blipFill>
        <p:spPr>
          <a:xfrm>
            <a:off x="7201664" y="2011548"/>
            <a:ext cx="171428" cy="130286"/>
          </a:xfrm>
          <a:prstGeom prst="rect">
            <a:avLst/>
          </a:prstGeom>
        </p:spPr>
      </p:pic>
      <p:sp>
        <p:nvSpPr>
          <p:cNvPr id="23" name="正方形/長方形 22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31" name="テキスト ボックス 30"/>
          <p:cNvSpPr txBox="1"/>
          <p:nvPr/>
        </p:nvSpPr>
        <p:spPr>
          <a:xfrm>
            <a:off x="863415" y="1261019"/>
            <a:ext cx="44988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スマートフォンで名刺を撮影して登録する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92" t="2817" r="2448" b="91026"/>
          <a:stretch/>
        </p:blipFill>
        <p:spPr>
          <a:xfrm>
            <a:off x="5752724" y="1974598"/>
            <a:ext cx="275208" cy="204186"/>
          </a:xfrm>
          <a:prstGeom prst="rect">
            <a:avLst/>
          </a:prstGeom>
        </p:spPr>
      </p:pic>
      <p:cxnSp>
        <p:nvCxnSpPr>
          <p:cNvPr id="21" name="直線コネクタ 20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図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461" y="3864825"/>
            <a:ext cx="2246135" cy="1448746"/>
          </a:xfrm>
          <a:prstGeom prst="rect">
            <a:avLst/>
          </a:prstGeom>
          <a:ln>
            <a:solidFill>
              <a:srgbClr val="D2D2D2"/>
            </a:solidFill>
          </a:ln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035" y="3864825"/>
            <a:ext cx="2246135" cy="1448746"/>
          </a:xfrm>
          <a:prstGeom prst="rect">
            <a:avLst/>
          </a:prstGeom>
          <a:ln>
            <a:solidFill>
              <a:srgbClr val="D2D2D2"/>
            </a:solidFill>
          </a:ln>
        </p:spPr>
      </p:pic>
      <p:sp>
        <p:nvSpPr>
          <p:cNvPr id="32" name="正方形/長方形 31"/>
          <p:cNvSpPr/>
          <p:nvPr/>
        </p:nvSpPr>
        <p:spPr>
          <a:xfrm>
            <a:off x="4690758" y="799753"/>
            <a:ext cx="472375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altLang="ja-JP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※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ここで登録した名刺は一時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取り込み状態の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ため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、</a:t>
            </a:r>
            <a: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PC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版で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本登録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を行う必要が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ございます（本登録方法は後述します）。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120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グループ化 11"/>
          <p:cNvGrpSpPr/>
          <p:nvPr/>
        </p:nvGrpSpPr>
        <p:grpSpPr>
          <a:xfrm>
            <a:off x="1664415" y="2520973"/>
            <a:ext cx="2267308" cy="3893291"/>
            <a:chOff x="8687207" y="2520974"/>
            <a:chExt cx="2267308" cy="3893291"/>
          </a:xfrm>
        </p:grpSpPr>
        <p:pic>
          <p:nvPicPr>
            <p:cNvPr id="31" name="図 3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11"/>
            <a:stretch/>
          </p:blipFill>
          <p:spPr>
            <a:xfrm>
              <a:off x="8687207" y="2520974"/>
              <a:ext cx="2267308" cy="3893291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99890" y="2804049"/>
              <a:ext cx="2041941" cy="1288786"/>
            </a:xfrm>
            <a:prstGeom prst="rect">
              <a:avLst/>
            </a:prstGeom>
            <a:ln>
              <a:solidFill>
                <a:srgbClr val="D2D2D2"/>
              </a:solidFill>
            </a:ln>
          </p:spPr>
        </p:pic>
      </p:grpSp>
      <p:grpSp>
        <p:nvGrpSpPr>
          <p:cNvPr id="13" name="グループ化 12"/>
          <p:cNvGrpSpPr/>
          <p:nvPr/>
        </p:nvGrpSpPr>
        <p:grpSpPr>
          <a:xfrm>
            <a:off x="5948145" y="2520973"/>
            <a:ext cx="2285788" cy="3893291"/>
            <a:chOff x="10550936" y="2264354"/>
            <a:chExt cx="2429361" cy="4185696"/>
          </a:xfrm>
        </p:grpSpPr>
        <p:pic>
          <p:nvPicPr>
            <p:cNvPr id="34" name="図 3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84"/>
            <a:stretch/>
          </p:blipFill>
          <p:spPr>
            <a:xfrm>
              <a:off x="10550936" y="2264354"/>
              <a:ext cx="2429361" cy="4185696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209359" y="2979211"/>
              <a:ext cx="651368" cy="411116"/>
            </a:xfrm>
            <a:prstGeom prst="rect">
              <a:avLst/>
            </a:prstGeom>
            <a:ln>
              <a:solidFill>
                <a:srgbClr val="D2D2D2"/>
              </a:solidFill>
            </a:ln>
          </p:spPr>
        </p:pic>
      </p:grpSp>
      <p:sp>
        <p:nvSpPr>
          <p:cNvPr id="27" name="テキスト ボックス 26"/>
          <p:cNvSpPr txBox="1"/>
          <p:nvPr/>
        </p:nvSpPr>
        <p:spPr>
          <a:xfrm>
            <a:off x="1510542" y="1707938"/>
            <a:ext cx="284499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７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：登録を押す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読み込んだ情報に修正がある場合は修正し、右上の　　　をタップしてください。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/>
              <a:t>名刺の登録</a:t>
            </a:r>
            <a:r>
              <a:rPr lang="ja-JP" altLang="en-US" sz="2000" dirty="0" smtClean="0"/>
              <a:t>①</a:t>
            </a:r>
            <a:r>
              <a:rPr lang="ja-JP" altLang="en-US" sz="2000" dirty="0"/>
              <a:t>（スマートフォンで撮影して取り込む）</a:t>
            </a:r>
            <a:endParaRPr kumimoji="1" lang="ja-JP" altLang="en-US" sz="2000" dirty="0"/>
          </a:p>
        </p:txBody>
      </p:sp>
      <p:sp>
        <p:nvSpPr>
          <p:cNvPr id="29" name="正方形/長方形 28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618" y="2175320"/>
            <a:ext cx="271553" cy="17806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7" name="正方形/長方形 46"/>
          <p:cNvSpPr/>
          <p:nvPr/>
        </p:nvSpPr>
        <p:spPr bwMode="auto">
          <a:xfrm>
            <a:off x="3632200" y="2546350"/>
            <a:ext cx="299523" cy="215900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9" name="正方形/長方形 48"/>
          <p:cNvSpPr/>
          <p:nvPr/>
        </p:nvSpPr>
        <p:spPr bwMode="auto">
          <a:xfrm>
            <a:off x="1664422" y="4092835"/>
            <a:ext cx="2267309" cy="2321431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912527" y="1746409"/>
            <a:ext cx="22802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【</a:t>
            </a:r>
            <a:r>
              <a:rPr kumimoji="1" lang="ja-JP" altLang="en-US" sz="12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名刺詳細画面</a:t>
            </a:r>
            <a:r>
              <a:rPr kumimoji="1" lang="en-US" altLang="ja-JP" sz="12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】</a:t>
            </a:r>
          </a:p>
          <a:p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一時取り込みされた名刺の情報が表示されます。</a:t>
            </a:r>
          </a:p>
        </p:txBody>
      </p:sp>
      <p:sp>
        <p:nvSpPr>
          <p:cNvPr id="32" name="二等辺三角形 31">
            <a:extLst>
              <a:ext uri="{FF2B5EF4-FFF2-40B4-BE49-F238E27FC236}">
                <a16:creationId xmlns:a16="http://schemas.microsoft.com/office/drawing/2014/main" id="{8AD9165E-B90B-4FCD-AA27-E7891EF13909}"/>
              </a:ext>
            </a:extLst>
          </p:cNvPr>
          <p:cNvSpPr/>
          <p:nvPr/>
        </p:nvSpPr>
        <p:spPr bwMode="auto">
          <a:xfrm rot="5400000">
            <a:off x="4161024" y="4279709"/>
            <a:ext cx="1557828" cy="211596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863415" y="1261019"/>
            <a:ext cx="48134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ja-JP" altLang="en-US" sz="110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スマートフォンで名刺を撮影して登録する</a:t>
            </a:r>
            <a:endParaRPr lang="ja-JP" altLang="en-US" sz="1100" dirty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/>
          <p:cNvSpPr/>
          <p:nvPr/>
        </p:nvSpPr>
        <p:spPr>
          <a:xfrm>
            <a:off x="4690758" y="799753"/>
            <a:ext cx="472375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altLang="ja-JP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※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ここで登録した名刺は一時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取り込み状態の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ため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、</a:t>
            </a:r>
            <a: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PC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版で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本登録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を行う必要が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ございます（本登録方法は後述します）。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77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83" y="3650766"/>
            <a:ext cx="4268641" cy="234731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3" name="テキスト ボックス 12"/>
          <p:cNvSpPr txBox="1"/>
          <p:nvPr/>
        </p:nvSpPr>
        <p:spPr>
          <a:xfrm>
            <a:off x="465365" y="1707938"/>
            <a:ext cx="4452864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ステップ１：取り込んだ名刺を既存データ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とマッチングする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名刺画面から「名刺情報取り込み」タブを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開いてください。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名刺情報が既存データか、更新データかを判断するためのマッチングキーを選択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てください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名刺データにチェックを入れ、　　　　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クリックしてください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/>
              <a:t>名刺の登録②（一時取り込みした名刺を本登録する）</a:t>
            </a:r>
            <a:endParaRPr kumimoji="1" lang="ja-JP" altLang="en-US" sz="2000" dirty="0"/>
          </a:p>
        </p:txBody>
      </p:sp>
      <p:sp>
        <p:nvSpPr>
          <p:cNvPr id="29" name="正方形/長方形 28"/>
          <p:cNvSpPr/>
          <p:nvPr/>
        </p:nvSpPr>
        <p:spPr>
          <a:xfrm>
            <a:off x="8716884" y="438547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150978" y="1707938"/>
            <a:ext cx="4108432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ステップ２：マッチング結果を確認する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「顧客名」「名刺氏名」にはマッチした情報が表示され、</a:t>
            </a:r>
            <a: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マッチしない（既存の顧客情報がない）場合は（該当なし）と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表示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されます。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※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複数顧客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マッチした場合は赤色で表示されるので、</a:t>
            </a:r>
            <a: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登録先を指定してください。（詳細は次のページを参照）</a:t>
            </a: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マッチング結果を確認後、　　　　　をクリックしてください。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4" r="15002" b="12792"/>
          <a:stretch/>
        </p:blipFill>
        <p:spPr>
          <a:xfrm>
            <a:off x="2483556" y="2657625"/>
            <a:ext cx="688623" cy="148522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2"/>
          <a:stretch/>
        </p:blipFill>
        <p:spPr>
          <a:xfrm>
            <a:off x="6900883" y="3005213"/>
            <a:ext cx="647555" cy="152401"/>
          </a:xfrm>
          <a:prstGeom prst="rect">
            <a:avLst/>
          </a:prstGeom>
        </p:spPr>
      </p:pic>
      <p:sp>
        <p:nvSpPr>
          <p:cNvPr id="26" name="正方形/長方形 25"/>
          <p:cNvSpPr/>
          <p:nvPr/>
        </p:nvSpPr>
        <p:spPr bwMode="auto">
          <a:xfrm>
            <a:off x="2455332" y="5835650"/>
            <a:ext cx="537179" cy="165100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 bwMode="auto">
          <a:xfrm>
            <a:off x="581982" y="4324720"/>
            <a:ext cx="4268641" cy="750780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 bwMode="auto">
          <a:xfrm>
            <a:off x="637906" y="5550982"/>
            <a:ext cx="127303" cy="129518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7" name="正方形/長方形 36"/>
          <p:cNvSpPr/>
          <p:nvPr/>
        </p:nvSpPr>
        <p:spPr bwMode="auto">
          <a:xfrm>
            <a:off x="2261928" y="3662340"/>
            <a:ext cx="780042" cy="202384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39" name="テキスト ボックス 38"/>
          <p:cNvSpPr txBox="1"/>
          <p:nvPr/>
        </p:nvSpPr>
        <p:spPr>
          <a:xfrm>
            <a:off x="863415" y="1261019"/>
            <a:ext cx="45044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既存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データとマッチング（照合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）して本登録する</a:t>
            </a:r>
            <a:endParaRPr lang="ja-JP" altLang="en-US" sz="1100" dirty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23" name="直線コネクタ 22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7"/>
          <a:srcRect t="637" b="-1"/>
          <a:stretch/>
        </p:blipFill>
        <p:spPr>
          <a:xfrm>
            <a:off x="5084743" y="3634192"/>
            <a:ext cx="4240902" cy="236388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7" name="正方形/長方形 26"/>
          <p:cNvSpPr/>
          <p:nvPr/>
        </p:nvSpPr>
        <p:spPr bwMode="auto">
          <a:xfrm>
            <a:off x="7243232" y="5808133"/>
            <a:ext cx="516467" cy="167217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3" name="正方形/長方形 32"/>
          <p:cNvSpPr/>
          <p:nvPr/>
        </p:nvSpPr>
        <p:spPr bwMode="auto">
          <a:xfrm>
            <a:off x="5258433" y="5494577"/>
            <a:ext cx="390013" cy="185923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6" name="正方形/長方形 35"/>
          <p:cNvSpPr/>
          <p:nvPr/>
        </p:nvSpPr>
        <p:spPr bwMode="auto">
          <a:xfrm>
            <a:off x="5717427" y="5494576"/>
            <a:ext cx="359281" cy="185923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4743" y="3634192"/>
            <a:ext cx="4240902" cy="141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6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599" y="5563106"/>
            <a:ext cx="3518660" cy="76245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7792" y="3253981"/>
            <a:ext cx="3517467" cy="148679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71" y="4731629"/>
            <a:ext cx="3518660" cy="160150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3" name="テキスト ボックス 12"/>
          <p:cNvSpPr txBox="1"/>
          <p:nvPr/>
        </p:nvSpPr>
        <p:spPr>
          <a:xfrm>
            <a:off x="465365" y="1707938"/>
            <a:ext cx="412438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１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マッチング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先を検索する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マッチング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結果の一覧より、　  をクリックしてください。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【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名刺登録先検索</a:t>
            </a:r>
            <a: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】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画面より、マッチング先の顧客または名刺を検索し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てください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/>
              <a:t>名刺の登録②</a:t>
            </a:r>
            <a:r>
              <a:rPr lang="ja-JP" altLang="en-US" sz="2000" dirty="0" smtClean="0"/>
              <a:t>（</a:t>
            </a:r>
            <a:r>
              <a:rPr lang="ja-JP" altLang="en-US" sz="2000" dirty="0"/>
              <a:t>マッチング</a:t>
            </a:r>
            <a:r>
              <a:rPr lang="ja-JP" altLang="en-US" sz="2000" dirty="0" smtClean="0"/>
              <a:t>先の変更）</a:t>
            </a:r>
            <a:endParaRPr kumimoji="1" lang="ja-JP" altLang="en-US" sz="2000" dirty="0"/>
          </a:p>
        </p:txBody>
      </p:sp>
      <p:sp>
        <p:nvSpPr>
          <p:cNvPr id="29" name="正方形/長方形 28"/>
          <p:cNvSpPr/>
          <p:nvPr/>
        </p:nvSpPr>
        <p:spPr>
          <a:xfrm>
            <a:off x="8716884" y="438547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150978" y="1707938"/>
            <a:ext cx="410843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２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：名刺の登録先・更新対象を選択する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760" b="710"/>
          <a:stretch/>
        </p:blipFill>
        <p:spPr>
          <a:xfrm>
            <a:off x="2350303" y="2002022"/>
            <a:ext cx="217921" cy="17404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3" name="正方形/長方形 22"/>
          <p:cNvSpPr/>
          <p:nvPr/>
        </p:nvSpPr>
        <p:spPr bwMode="auto">
          <a:xfrm>
            <a:off x="2096015" y="6191249"/>
            <a:ext cx="467268" cy="148167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 bwMode="auto">
          <a:xfrm>
            <a:off x="584200" y="4942416"/>
            <a:ext cx="1430867" cy="1248833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5150977" y="1975730"/>
            <a:ext cx="41084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i="1" dirty="0" smtClean="0">
                <a:latin typeface="+mj-ea"/>
                <a:ea typeface="+mj-ea"/>
              </a:rPr>
              <a:t>①名刺</a:t>
            </a:r>
            <a:r>
              <a:rPr lang="ja-JP" altLang="en-US" sz="1100" dirty="0" smtClean="0">
                <a:latin typeface="+mj-ea"/>
                <a:ea typeface="+mj-ea"/>
              </a:rPr>
              <a:t>を新規</a:t>
            </a:r>
            <a:r>
              <a:rPr lang="ja-JP" altLang="en-US" sz="1100" dirty="0">
                <a:latin typeface="+mj-ea"/>
                <a:ea typeface="+mj-ea"/>
              </a:rPr>
              <a:t>登録する</a:t>
            </a:r>
            <a:r>
              <a:rPr lang="ja-JP" altLang="en-US" sz="1100" dirty="0" smtClean="0">
                <a:latin typeface="+mj-ea"/>
                <a:ea typeface="+mj-ea"/>
              </a:rPr>
              <a:t>場合：</a:t>
            </a:r>
            <a:r>
              <a:rPr lang="ja-JP" altLang="en-US" sz="1100" dirty="0">
                <a:latin typeface="+mj-ea"/>
                <a:ea typeface="+mj-ea"/>
              </a:rPr>
              <a:t>　</a:t>
            </a:r>
            <a:r>
              <a:rPr lang="ja-JP" altLang="en-US" sz="1100" dirty="0" smtClean="0">
                <a:latin typeface="+mj-ea"/>
                <a:ea typeface="+mj-ea"/>
              </a:rPr>
              <a:t>　　　</a:t>
            </a:r>
            <a:endParaRPr lang="en-US" altLang="ja-JP" sz="1100" dirty="0" smtClean="0">
              <a:latin typeface="+mj-ea"/>
              <a:ea typeface="+mj-ea"/>
            </a:endParaRPr>
          </a:p>
          <a:p>
            <a:r>
              <a:rPr lang="ja-JP" altLang="en-US" sz="1100" dirty="0">
                <a:latin typeface="+mj-ea"/>
                <a:ea typeface="+mj-ea"/>
              </a:rPr>
              <a:t>　</a:t>
            </a:r>
            <a:r>
              <a:rPr lang="ja-JP" altLang="en-US" sz="1100" dirty="0" smtClean="0">
                <a:latin typeface="+mj-ea"/>
                <a:ea typeface="+mj-ea"/>
              </a:rPr>
              <a:t>　　　　　ボタンをクリックしてください。</a:t>
            </a:r>
            <a:endParaRPr lang="en-US" altLang="ja-JP" sz="1100" dirty="0" smtClean="0">
              <a:latin typeface="+mj-ea"/>
              <a:ea typeface="+mj-ea"/>
            </a:endParaRPr>
          </a:p>
          <a:p>
            <a:r>
              <a:rPr lang="ja-JP" altLang="en-US" sz="1100" dirty="0" smtClean="0">
                <a:latin typeface="+mj-ea"/>
                <a:ea typeface="+mj-ea"/>
              </a:rPr>
              <a:t>②顧客、</a:t>
            </a:r>
            <a:r>
              <a:rPr lang="ja-JP" altLang="en-US" sz="1100" i="1" dirty="0" smtClean="0">
                <a:latin typeface="+mj-ea"/>
                <a:ea typeface="+mj-ea"/>
              </a:rPr>
              <a:t>名刺</a:t>
            </a:r>
            <a:r>
              <a:rPr lang="ja-JP" altLang="en-US" sz="1100" dirty="0" smtClean="0">
                <a:latin typeface="+mj-ea"/>
                <a:ea typeface="+mj-ea"/>
              </a:rPr>
              <a:t>の両方を新規登録する場合：</a:t>
            </a:r>
            <a:endParaRPr lang="en-US" altLang="ja-JP" sz="1100" dirty="0" smtClean="0">
              <a:latin typeface="+mj-ea"/>
              <a:ea typeface="+mj-ea"/>
            </a:endParaRPr>
          </a:p>
          <a:p>
            <a:r>
              <a:rPr lang="ja-JP" altLang="en-US" sz="1100" dirty="0">
                <a:latin typeface="+mj-ea"/>
                <a:ea typeface="+mj-ea"/>
              </a:rPr>
              <a:t>　</a:t>
            </a:r>
            <a:r>
              <a:rPr lang="ja-JP" altLang="en-US" sz="1100" dirty="0" smtClean="0">
                <a:latin typeface="+mj-ea"/>
                <a:ea typeface="+mj-ea"/>
              </a:rPr>
              <a:t>　　　　　 ボタンをクリックしてください。</a:t>
            </a:r>
            <a:endParaRPr lang="en-US" altLang="ja-JP" sz="1100" dirty="0" smtClean="0">
              <a:latin typeface="+mj-ea"/>
              <a:ea typeface="+mj-ea"/>
            </a:endParaRPr>
          </a:p>
          <a:p>
            <a:r>
              <a:rPr lang="ja-JP" altLang="en-US" sz="1100" dirty="0" smtClean="0">
                <a:latin typeface="+mj-ea"/>
                <a:ea typeface="+mj-ea"/>
              </a:rPr>
              <a:t>③既存の名刺を上書きする場合：</a:t>
            </a:r>
            <a:endParaRPr lang="en-US" altLang="ja-JP" sz="1100" dirty="0" smtClean="0">
              <a:latin typeface="+mj-ea"/>
              <a:ea typeface="+mj-ea"/>
            </a:endParaRPr>
          </a:p>
          <a:p>
            <a:r>
              <a:rPr lang="ja-JP" altLang="en-US" sz="1100" dirty="0" smtClean="0">
                <a:latin typeface="+mj-ea"/>
                <a:ea typeface="+mj-ea"/>
              </a:rPr>
              <a:t>　上書きする名刺の</a:t>
            </a:r>
            <a:r>
              <a:rPr lang="ja-JP" altLang="en-US" sz="1100" dirty="0">
                <a:latin typeface="+mj-ea"/>
                <a:ea typeface="+mj-ea"/>
              </a:rPr>
              <a:t>　</a:t>
            </a:r>
            <a:r>
              <a:rPr lang="ja-JP" altLang="en-US" sz="1100" dirty="0" smtClean="0">
                <a:latin typeface="+mj-ea"/>
                <a:ea typeface="+mj-ea"/>
              </a:rPr>
              <a:t>　　　ボタンをクリックしてください。</a:t>
            </a:r>
            <a:endParaRPr lang="ja-JP" altLang="en-US" sz="1100" dirty="0">
              <a:latin typeface="+mj-ea"/>
              <a:ea typeface="+mj-ea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74" y="2171710"/>
            <a:ext cx="532164" cy="16497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297" y="2502583"/>
            <a:ext cx="622417" cy="16564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829" y="2837322"/>
            <a:ext cx="394293" cy="194446"/>
          </a:xfrm>
          <a:prstGeom prst="rect">
            <a:avLst/>
          </a:prstGeom>
        </p:spPr>
      </p:pic>
      <p:sp>
        <p:nvSpPr>
          <p:cNvPr id="26" name="正方形/長方形 25"/>
          <p:cNvSpPr/>
          <p:nvPr/>
        </p:nvSpPr>
        <p:spPr bwMode="auto">
          <a:xfrm>
            <a:off x="5923386" y="4429703"/>
            <a:ext cx="295381" cy="154997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 bwMode="auto">
          <a:xfrm>
            <a:off x="5923386" y="4083050"/>
            <a:ext cx="406293" cy="156633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 bwMode="auto">
          <a:xfrm>
            <a:off x="7991262" y="3253981"/>
            <a:ext cx="530438" cy="164860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150977" y="4978440"/>
            <a:ext cx="3676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３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：登録する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マッチング結果を確認し、　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を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クリックします。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5" y="5282015"/>
            <a:ext cx="503564" cy="130060"/>
          </a:xfrm>
          <a:prstGeom prst="rect">
            <a:avLst/>
          </a:prstGeom>
        </p:spPr>
      </p:pic>
      <p:sp>
        <p:nvSpPr>
          <p:cNvPr id="33" name="正方形/長方形 32"/>
          <p:cNvSpPr/>
          <p:nvPr/>
        </p:nvSpPr>
        <p:spPr bwMode="auto">
          <a:xfrm>
            <a:off x="7045959" y="6178550"/>
            <a:ext cx="449158" cy="152096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39" name="テキスト ボックス 38"/>
          <p:cNvSpPr txBox="1"/>
          <p:nvPr/>
        </p:nvSpPr>
        <p:spPr>
          <a:xfrm>
            <a:off x="863415" y="1261019"/>
            <a:ext cx="46118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変更ボタンからマッチング先（照合先）を検索して変更する</a:t>
            </a:r>
            <a:endParaRPr lang="ja-JP" altLang="en-US" sz="1100" dirty="0">
              <a:solidFill>
                <a:prstClr val="black">
                  <a:lumMod val="95000"/>
                  <a:lumOff val="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30" name="直線コネクタ 29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/>
          <p:cNvGrpSpPr/>
          <p:nvPr/>
        </p:nvGrpSpPr>
        <p:grpSpPr>
          <a:xfrm>
            <a:off x="554271" y="2655068"/>
            <a:ext cx="3518660" cy="1973883"/>
            <a:chOff x="554271" y="2655068"/>
            <a:chExt cx="3518660" cy="1973883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54271" y="2655068"/>
              <a:ext cx="3518660" cy="1973883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27" name="角丸四角形 26"/>
            <p:cNvSpPr/>
            <p:nvPr/>
          </p:nvSpPr>
          <p:spPr bwMode="auto">
            <a:xfrm>
              <a:off x="2229482" y="4241800"/>
              <a:ext cx="170887" cy="101964"/>
            </a:xfrm>
            <a:prstGeom prst="rect">
              <a:avLst/>
            </a:prstGeom>
            <a:noFill/>
            <a:ln w="158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54271" y="2666209"/>
              <a:ext cx="3518660" cy="11755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653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テキスト ボックス 26"/>
          <p:cNvSpPr txBox="1"/>
          <p:nvPr/>
        </p:nvSpPr>
        <p:spPr>
          <a:xfrm>
            <a:off x="5150978" y="5294112"/>
            <a:ext cx="410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ステップ３：設定完了をクリック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をクリックしてください。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65365" y="1707938"/>
            <a:ext cx="43640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１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：「コンタクト先を編集」をクリックする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顧客（案件）編集画面の「コンタクト先」項目から、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をクリックしてください。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顧客・案件コンタクト先の登録</a:t>
            </a:r>
            <a:endParaRPr kumimoji="1" lang="ja-JP" altLang="en-US" sz="2000" dirty="0"/>
          </a:p>
        </p:txBody>
      </p:sp>
      <p:sp>
        <p:nvSpPr>
          <p:cNvPr id="29" name="正方形/長方形 28"/>
          <p:cNvSpPr/>
          <p:nvPr/>
        </p:nvSpPr>
        <p:spPr>
          <a:xfrm>
            <a:off x="8716884" y="438547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150978" y="1707938"/>
            <a:ext cx="433338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２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：コンタクト先に名刺を追加する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+mj-ea"/>
                <a:ea typeface="+mj-ea"/>
              </a:rPr>
              <a:t>右の名刺候補欄から設定したい名刺を選択し</a:t>
            </a:r>
            <a:r>
              <a:rPr lang="ja-JP" altLang="en-US" sz="1100" dirty="0" smtClean="0">
                <a:latin typeface="+mj-ea"/>
                <a:ea typeface="+mj-ea"/>
              </a:rPr>
              <a:t>、ドラッグ＆ドロップで設定したいコンタクト先に追加し</a:t>
            </a:r>
            <a:r>
              <a:rPr lang="ja-JP" altLang="en-US" sz="1100" dirty="0">
                <a:latin typeface="+mj-ea"/>
                <a:ea typeface="+mj-ea"/>
              </a:rPr>
              <a:t>て</a:t>
            </a:r>
            <a:r>
              <a:rPr lang="ja-JP" altLang="en-US" sz="1100" dirty="0" smtClean="0">
                <a:latin typeface="+mj-ea"/>
                <a:ea typeface="+mj-ea"/>
              </a:rPr>
              <a:t>ください</a:t>
            </a:r>
            <a:r>
              <a:rPr lang="ja-JP" altLang="en-US" sz="1100" dirty="0">
                <a:latin typeface="+mj-ea"/>
                <a:ea typeface="+mj-ea"/>
              </a:rPr>
              <a:t>。</a:t>
            </a:r>
            <a:endParaRPr lang="ja-JP" altLang="en-US" sz="1100" dirty="0" smtClean="0">
              <a:latin typeface="+mj-ea"/>
              <a:ea typeface="+mj-ea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18" y="2883526"/>
            <a:ext cx="3887012" cy="218395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8" t="15524" b="-1"/>
          <a:stretch/>
        </p:blipFill>
        <p:spPr>
          <a:xfrm>
            <a:off x="556962" y="2258005"/>
            <a:ext cx="671096" cy="13688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978" y="2872979"/>
            <a:ext cx="4168248" cy="220504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7" name="正方形/長方形 16"/>
          <p:cNvSpPr/>
          <p:nvPr/>
        </p:nvSpPr>
        <p:spPr bwMode="auto">
          <a:xfrm>
            <a:off x="1352550" y="3621617"/>
            <a:ext cx="478368" cy="118533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 bwMode="auto">
          <a:xfrm>
            <a:off x="8614833" y="3443817"/>
            <a:ext cx="588434" cy="281516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 bwMode="auto">
          <a:xfrm>
            <a:off x="7063318" y="4950883"/>
            <a:ext cx="442382" cy="131234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 bwMode="auto">
          <a:xfrm>
            <a:off x="6112934" y="3325283"/>
            <a:ext cx="1246716" cy="171449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16" name="カギ線コネクタ 15"/>
          <p:cNvCxnSpPr>
            <a:stCxn id="18" idx="1"/>
            <a:endCxn id="25" idx="3"/>
          </p:cNvCxnSpPr>
          <p:nvPr/>
        </p:nvCxnSpPr>
        <p:spPr bwMode="auto">
          <a:xfrm rot="10800000">
            <a:off x="7359651" y="3411009"/>
            <a:ext cx="1255183" cy="173567"/>
          </a:xfrm>
          <a:prstGeom prst="bentConnector3">
            <a:avLst>
              <a:gd name="adj1" fmla="val 50000"/>
            </a:avLst>
          </a:prstGeom>
          <a:solidFill>
            <a:srgbClr val="70C1D2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8" name="図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2" t="8330" r="15836" b="12681"/>
          <a:stretch/>
        </p:blipFill>
        <p:spPr>
          <a:xfrm>
            <a:off x="5250636" y="5567296"/>
            <a:ext cx="651328" cy="191108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863415" y="1261019"/>
            <a:ext cx="46455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「コンタクト先を編集」→「名刺を追加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」→「設定完了」で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完了</a:t>
            </a:r>
          </a:p>
        </p:txBody>
      </p:sp>
      <p:cxnSp>
        <p:nvCxnSpPr>
          <p:cNvPr id="19" name="直線コネクタ 18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4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978" y="2835355"/>
            <a:ext cx="4127016" cy="215747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88" y="2837053"/>
            <a:ext cx="4120848" cy="216344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3" name="テキスト ボックス 12"/>
          <p:cNvSpPr txBox="1"/>
          <p:nvPr/>
        </p:nvSpPr>
        <p:spPr>
          <a:xfrm>
            <a:off x="465365" y="1707938"/>
            <a:ext cx="42455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１：スケジュールに顧客・案件を紐づける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スケジュールに顧客・案件を紐づけてください。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※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「スケジュール登録」のステップ２を参照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スケジュールに当日面談者（名刺）を登録する</a:t>
            </a:r>
            <a:endParaRPr kumimoji="1" lang="ja-JP" altLang="en-US" sz="2000" dirty="0"/>
          </a:p>
        </p:txBody>
      </p:sp>
      <p:sp>
        <p:nvSpPr>
          <p:cNvPr id="29" name="正方形/長方形 28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150978" y="1707938"/>
            <a:ext cx="410843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当日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面談者を選択する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当日面談者の検索欄に名刺氏名を入力し、</a:t>
            </a:r>
            <a: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Enter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を押してください。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表示された候補から、担当者をクリック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してください。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 bwMode="auto">
          <a:xfrm>
            <a:off x="1271649" y="4052034"/>
            <a:ext cx="2733295" cy="177066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 bwMode="auto">
          <a:xfrm>
            <a:off x="8706322" y="2824644"/>
            <a:ext cx="503717" cy="167475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 bwMode="auto">
          <a:xfrm>
            <a:off x="5821684" y="3819584"/>
            <a:ext cx="2504435" cy="490299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150978" y="5294112"/>
            <a:ext cx="410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ステップ３：登録をクリック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担当者を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選択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したら、　　　　　をクリックしてください。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266" y="5573083"/>
            <a:ext cx="569221" cy="164878"/>
          </a:xfrm>
          <a:prstGeom prst="rect">
            <a:avLst/>
          </a:prstGeom>
        </p:spPr>
      </p:pic>
      <p:sp>
        <p:nvSpPr>
          <p:cNvPr id="25" name="正方形/長方形 24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863415" y="1261019"/>
            <a:ext cx="59720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「顧客・案件の紐づけ」→「当日面談者を選択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」→「登録」で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完了</a:t>
            </a:r>
          </a:p>
        </p:txBody>
      </p:sp>
      <p:cxnSp>
        <p:nvCxnSpPr>
          <p:cNvPr id="17" name="直線コネクタ 16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1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16622" y="3448250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1" lang="ja-JP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メイリオ"/>
                <a:ea typeface="メイリオ"/>
                <a:cs typeface="+mn-cs"/>
              </a:rPr>
              <a:t>７．ダッシュボード</a:t>
            </a:r>
            <a:endParaRPr kumimoji="1" lang="en-US" altLang="ja-JP" sz="2400" b="1" i="0" u="none" strike="noStrike" kern="1200" cap="none" spc="0" normalizeH="0" baseline="0" noProof="0" dirty="0" smtClean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/>
              <a:ea typeface="メイリオ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15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000" dirty="0" smtClean="0"/>
              <a:t>ダッシュボードとは？</a:t>
            </a:r>
            <a:endParaRPr kumimoji="1" lang="ja-JP" altLang="en-US" sz="2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65365" y="1206223"/>
            <a:ext cx="91664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テーマごとに集約されたアウトプットを１画面で確認できる機能です</a:t>
            </a:r>
            <a:endParaRPr lang="en-US" altLang="ja-JP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465365" y="1600311"/>
            <a:ext cx="2159566" cy="307777"/>
            <a:chOff x="104299" y="835750"/>
            <a:chExt cx="5181291" cy="307777"/>
          </a:xfrm>
        </p:grpSpPr>
        <p:sp>
          <p:nvSpPr>
            <p:cNvPr id="20" name="正方形/長方形 19"/>
            <p:cNvSpPr/>
            <p:nvPr/>
          </p:nvSpPr>
          <p:spPr>
            <a:xfrm>
              <a:off x="104299" y="835750"/>
              <a:ext cx="518129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400" b="1" dirty="0" smtClean="0">
                  <a:solidFill>
                    <a:schemeClr val="accent6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どんな利便性があるの？</a:t>
              </a:r>
              <a:endParaRPr lang="ja-JP" altLang="en-US" sz="1400" b="1" dirty="0">
                <a:solidFill>
                  <a:schemeClr val="accent6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21" name="直線コネクタ 20"/>
            <p:cNvCxnSpPr/>
            <p:nvPr/>
          </p:nvCxnSpPr>
          <p:spPr>
            <a:xfrm>
              <a:off x="197514" y="1115698"/>
              <a:ext cx="4657326" cy="0"/>
            </a:xfrm>
            <a:prstGeom prst="line">
              <a:avLst/>
            </a:prstGeom>
            <a:ln w="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テキスト ボックス 21"/>
          <p:cNvSpPr txBox="1"/>
          <p:nvPr/>
        </p:nvSpPr>
        <p:spPr>
          <a:xfrm>
            <a:off x="1209861" y="2005103"/>
            <a:ext cx="82907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．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表示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されたグラフや帳票は、活動登録で入力した情報が自動反映されるため、常に最新の情報を参照できます！</a:t>
            </a:r>
            <a:endParaRPr lang="en-US" altLang="ja-JP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２．表示するアウトプットは自由にカスタマイズでき、ダッシュボードをそのまま会議資料にすることができます！</a:t>
            </a:r>
            <a:endParaRPr lang="en-US" altLang="ja-JP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1920572" y="6206860"/>
            <a:ext cx="3572756" cy="328571"/>
          </a:xfrm>
          <a:prstGeom prst="rect">
            <a:avLst/>
          </a:prstGeom>
          <a:noFill/>
          <a:ln w="31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chemeClr val="tx1"/>
              </a:solidFill>
            </a:endParaRPr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3" y="2009315"/>
            <a:ext cx="629738" cy="629738"/>
          </a:xfrm>
          <a:prstGeom prst="rect">
            <a:avLst/>
          </a:prstGeom>
        </p:spPr>
      </p:pic>
      <p:sp>
        <p:nvSpPr>
          <p:cNvPr id="41" name="テキスト ボックス 40"/>
          <p:cNvSpPr txBox="1"/>
          <p:nvPr/>
        </p:nvSpPr>
        <p:spPr>
          <a:xfrm>
            <a:off x="373002" y="2760611"/>
            <a:ext cx="18155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ダッシュボード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画面</a:t>
            </a: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65" y="3011519"/>
            <a:ext cx="5027963" cy="3233531"/>
          </a:xfrm>
          <a:prstGeom prst="rect">
            <a:avLst/>
          </a:prstGeom>
          <a:ln w="0">
            <a:solidFill>
              <a:schemeClr val="bg1">
                <a:lumMod val="85000"/>
              </a:schemeClr>
            </a:solidFill>
          </a:ln>
        </p:spPr>
      </p:pic>
      <p:sp>
        <p:nvSpPr>
          <p:cNvPr id="18" name="テキスト ボックス 17"/>
          <p:cNvSpPr txBox="1"/>
          <p:nvPr/>
        </p:nvSpPr>
        <p:spPr>
          <a:xfrm>
            <a:off x="5791199" y="2759156"/>
            <a:ext cx="29925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ダッシュボードの主な機能</a:t>
            </a: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5791199" y="3034052"/>
            <a:ext cx="3543115" cy="1704203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6380905" y="4282654"/>
            <a:ext cx="2805851" cy="269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レイアウトも自由に変更可能</a:t>
            </a:r>
            <a:endParaRPr kumimoji="1"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6380906" y="3546873"/>
            <a:ext cx="2805851" cy="269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活動登録から最新の情報を自動反映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6386122" y="3188716"/>
            <a:ext cx="2805851" cy="269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様々なアウトプットを１画面に集約可能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6380906" y="3914763"/>
            <a:ext cx="2805851" cy="269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帳票の集計条件を自由に変更可能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5921091" y="3196748"/>
            <a:ext cx="35610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１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5915874" y="3916756"/>
            <a:ext cx="35610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3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5915442" y="3546873"/>
            <a:ext cx="35610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2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5915443" y="4286071"/>
            <a:ext cx="35610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4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432110" y="909899"/>
            <a:ext cx="1980029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noProof="0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ダッシュボードとは？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42" name="直線コネクタ 41"/>
          <p:cNvCxnSpPr/>
          <p:nvPr/>
        </p:nvCxnSpPr>
        <p:spPr>
          <a:xfrm>
            <a:off x="500711" y="1158229"/>
            <a:ext cx="1613315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65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000" dirty="0" smtClean="0"/>
              <a:t>ダッシュボード・画面構成</a:t>
            </a:r>
            <a:endParaRPr kumimoji="1" lang="ja-JP" altLang="en-US" sz="20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589" y="2036305"/>
            <a:ext cx="6692219" cy="4303829"/>
          </a:xfrm>
          <a:prstGeom prst="rect">
            <a:avLst/>
          </a:prstGeom>
          <a:ln w="0">
            <a:solidFill>
              <a:schemeClr val="bg1">
                <a:lumMod val="85000"/>
              </a:schemeClr>
            </a:solidFill>
          </a:ln>
        </p:spPr>
      </p:pic>
      <p:sp>
        <p:nvSpPr>
          <p:cNvPr id="39" name="正方形/長方形 38"/>
          <p:cNvSpPr/>
          <p:nvPr/>
        </p:nvSpPr>
        <p:spPr>
          <a:xfrm>
            <a:off x="432110" y="909899"/>
            <a:ext cx="2339102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noProof="0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ダッシュボード・画面構成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42" name="直線コネクタ 41"/>
          <p:cNvCxnSpPr/>
          <p:nvPr/>
        </p:nvCxnSpPr>
        <p:spPr>
          <a:xfrm flipV="1">
            <a:off x="500711" y="1152144"/>
            <a:ext cx="2196769" cy="6085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/>
          <p:cNvSpPr txBox="1"/>
          <p:nvPr/>
        </p:nvSpPr>
        <p:spPr>
          <a:xfrm>
            <a:off x="3755028" y="1152144"/>
            <a:ext cx="2078511" cy="692497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ダッシュボード設定変更</a:t>
            </a:r>
            <a:endParaRPr lang="en-US" altLang="ja-JP" sz="1200" b="1" u="sng" dirty="0" smtClean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ダッシュボードの設定変更は全てこちらから行います。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289869" y="3282930"/>
            <a:ext cx="2003405" cy="861774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詳細表示</a:t>
            </a:r>
            <a:endParaRPr lang="en-US" altLang="ja-JP" sz="1200" b="1" u="sng" dirty="0" smtClean="0">
              <a:solidFill>
                <a:schemeClr val="accent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様々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なアウトプットを</a:t>
            </a:r>
            <a: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画面に集約可能です。レイアウトも自由に変更可能です。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58" name="カギ線コネクタ 57"/>
          <p:cNvCxnSpPr>
            <a:stCxn id="57" idx="2"/>
            <a:endCxn id="59" idx="1"/>
          </p:cNvCxnSpPr>
          <p:nvPr/>
        </p:nvCxnSpPr>
        <p:spPr>
          <a:xfrm rot="16200000" flipH="1">
            <a:off x="1733071" y="3703205"/>
            <a:ext cx="275962" cy="1158960"/>
          </a:xfrm>
          <a:prstGeom prst="bentConnector2">
            <a:avLst/>
          </a:prstGeom>
          <a:ln w="15875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テキスト ボックス 62"/>
          <p:cNvSpPr txBox="1"/>
          <p:nvPr/>
        </p:nvSpPr>
        <p:spPr>
          <a:xfrm>
            <a:off x="289869" y="1315636"/>
            <a:ext cx="2003404" cy="861774"/>
          </a:xfrm>
          <a:prstGeom prst="rect">
            <a:avLst/>
          </a:prstGeom>
          <a:noFill/>
          <a:ln w="158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ダッシュボード選択</a:t>
            </a:r>
            <a:endParaRPr lang="ja-JP" altLang="en-US" sz="1100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登録済みのダッシュボードから表示するダッシュボードを選択します。</a:t>
            </a:r>
            <a:endParaRPr lang="en-US" altLang="ja-JP" sz="1100" dirty="0" smtClean="0">
              <a:solidFill>
                <a:srgbClr val="40404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644" y="2263722"/>
            <a:ext cx="6660164" cy="215405"/>
          </a:xfrm>
          <a:prstGeom prst="rect">
            <a:avLst/>
          </a:prstGeom>
        </p:spPr>
      </p:pic>
      <p:cxnSp>
        <p:nvCxnSpPr>
          <p:cNvPr id="64" name="カギ線コネクタ 63"/>
          <p:cNvCxnSpPr>
            <a:stCxn id="63" idx="2"/>
            <a:endCxn id="60" idx="1"/>
          </p:cNvCxnSpPr>
          <p:nvPr/>
        </p:nvCxnSpPr>
        <p:spPr>
          <a:xfrm rot="16200000" flipH="1">
            <a:off x="1842441" y="1626540"/>
            <a:ext cx="178440" cy="1280180"/>
          </a:xfrm>
          <a:prstGeom prst="bentConnector2">
            <a:avLst/>
          </a:prstGeom>
          <a:ln w="15875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/>
          <p:cNvSpPr txBox="1"/>
          <p:nvPr/>
        </p:nvSpPr>
        <p:spPr>
          <a:xfrm>
            <a:off x="2450532" y="2497970"/>
            <a:ext cx="6691276" cy="3845392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endParaRPr lang="en-US" altLang="ja-JP" sz="600" b="1" u="sng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56" name="カギ線コネクタ 55"/>
          <p:cNvCxnSpPr>
            <a:stCxn id="54" idx="2"/>
            <a:endCxn id="55" idx="1"/>
          </p:cNvCxnSpPr>
          <p:nvPr/>
        </p:nvCxnSpPr>
        <p:spPr>
          <a:xfrm rot="16200000" flipH="1">
            <a:off x="5121275" y="1517650"/>
            <a:ext cx="533434" cy="1187416"/>
          </a:xfrm>
          <a:prstGeom prst="bentConnector2">
            <a:avLst/>
          </a:prstGeom>
          <a:ln w="15875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/>
          <p:cNvSpPr txBox="1"/>
          <p:nvPr/>
        </p:nvSpPr>
        <p:spPr>
          <a:xfrm>
            <a:off x="2571751" y="2260600"/>
            <a:ext cx="889000" cy="190500"/>
          </a:xfrm>
          <a:prstGeom prst="rect">
            <a:avLst/>
          </a:prstGeom>
          <a:noFill/>
          <a:ln w="15875">
            <a:solidFill>
              <a:schemeClr val="accent6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endParaRPr lang="en-US" altLang="ja-JP" sz="600" b="1" u="sng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5981700" y="2283883"/>
            <a:ext cx="2940050" cy="188384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endParaRPr lang="en-US" altLang="ja-JP" sz="1200" b="1" u="sng" dirty="0" smtClean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117668" y="1152144"/>
            <a:ext cx="2078511" cy="692497"/>
          </a:xfrm>
          <a:prstGeom prst="rect">
            <a:avLst/>
          </a:prstGeom>
          <a:noFill/>
          <a:ln w="158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ダッシュボード追加</a:t>
            </a:r>
            <a:endParaRPr lang="en-US" altLang="ja-JP" sz="1200" b="1" u="sng" dirty="0" smtClean="0">
              <a:solidFill>
                <a:schemeClr val="accent4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新規のダッシュボード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を追加することが出来ます。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35" name="カギ線コネクタ 34"/>
          <p:cNvCxnSpPr>
            <a:stCxn id="34" idx="2"/>
            <a:endCxn id="36" idx="1"/>
          </p:cNvCxnSpPr>
          <p:nvPr/>
        </p:nvCxnSpPr>
        <p:spPr>
          <a:xfrm rot="16200000" flipH="1">
            <a:off x="7596936" y="1404628"/>
            <a:ext cx="300601" cy="1180625"/>
          </a:xfrm>
          <a:prstGeom prst="bentConnector2">
            <a:avLst/>
          </a:prstGeom>
          <a:ln w="15875">
            <a:solidFill>
              <a:schemeClr val="accent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8337549" y="2048934"/>
            <a:ext cx="706967" cy="192616"/>
          </a:xfrm>
          <a:prstGeom prst="rect">
            <a:avLst/>
          </a:prstGeom>
          <a:noFill/>
          <a:ln w="15875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endParaRPr lang="en-US" altLang="ja-JP" sz="1200" b="1" u="sng" dirty="0" smtClean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483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65" y="2772228"/>
            <a:ext cx="3670489" cy="2406774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496089" y="1821729"/>
            <a:ext cx="3639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：通知詳細を確認する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確認したい通知をクリックすると、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通知内容の詳細画面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へと遷移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します。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通知の確認方法</a:t>
            </a:r>
            <a:endParaRPr kumimoji="1" lang="ja-JP" altLang="en-US" sz="2000" dirty="0"/>
          </a:p>
        </p:txBody>
      </p:sp>
      <p:sp>
        <p:nvSpPr>
          <p:cNvPr id="20" name="正方形/長方形 19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0" name="直線コネクタ 29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33" name="テキスト ボックス 32"/>
          <p:cNvSpPr txBox="1"/>
          <p:nvPr/>
        </p:nvSpPr>
        <p:spPr>
          <a:xfrm>
            <a:off x="863415" y="1261019"/>
            <a:ext cx="86229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各種通知は「通知アイコンを押す」→「詳細を確認する」の</a:t>
            </a:r>
            <a:r>
              <a:rPr lang="en-US" altLang="ja-JP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ステップで完了</a:t>
            </a:r>
            <a:endParaRPr lang="en-US" altLang="ja-JP" sz="1100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813162" y="1992792"/>
            <a:ext cx="44254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2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【</a:t>
            </a:r>
            <a:r>
              <a:rPr lang="ja-JP" altLang="en-US" sz="12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タイムライン</a:t>
            </a:r>
            <a:r>
              <a:rPr lang="ja-JP" altLang="en-US" sz="12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詳細画面</a:t>
            </a:r>
            <a:r>
              <a:rPr lang="en-US" altLang="ja-JP" sz="12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】</a:t>
            </a:r>
            <a:endParaRPr lang="en-US" altLang="ja-JP" sz="12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7" name="二等辺三角形 26"/>
          <p:cNvSpPr/>
          <p:nvPr/>
        </p:nvSpPr>
        <p:spPr bwMode="auto">
          <a:xfrm rot="5400000">
            <a:off x="3818616" y="3916837"/>
            <a:ext cx="1428394" cy="194015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33"/>
          <a:stretch/>
        </p:blipFill>
        <p:spPr>
          <a:xfrm>
            <a:off x="4929772" y="2388832"/>
            <a:ext cx="4484739" cy="3066508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  <p:sp>
        <p:nvSpPr>
          <p:cNvPr id="28" name="正方形/長方形 27"/>
          <p:cNvSpPr/>
          <p:nvPr/>
        </p:nvSpPr>
        <p:spPr bwMode="auto">
          <a:xfrm>
            <a:off x="512232" y="3492500"/>
            <a:ext cx="2976035" cy="657593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390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71"/>
          <p:cNvSpPr txBox="1">
            <a:spLocks noChangeArrowheads="1"/>
          </p:cNvSpPr>
          <p:nvPr/>
        </p:nvSpPr>
        <p:spPr bwMode="auto">
          <a:xfrm>
            <a:off x="289169" y="1932981"/>
            <a:ext cx="3867981" cy="27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76213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542925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60475" indent="-179388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20838" indent="-180975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ステップ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１：メニュー画面からアイコンをクリック</a:t>
            </a:r>
            <a:endParaRPr lang="ja-JP" altLang="en-US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37" name="図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709" y="3046279"/>
            <a:ext cx="4209465" cy="3270053"/>
          </a:xfrm>
          <a:prstGeom prst="rect">
            <a:avLst/>
          </a:prstGeom>
          <a:ln w="0">
            <a:solidFill>
              <a:schemeClr val="bg1">
                <a:lumMod val="75000"/>
              </a:schemeClr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000" dirty="0" smtClean="0"/>
              <a:t>ダッシュボードの参照法</a:t>
            </a:r>
            <a:endParaRPr kumimoji="1" lang="ja-JP" altLang="en-US" sz="2000" dirty="0"/>
          </a:p>
        </p:txBody>
      </p:sp>
      <p:sp>
        <p:nvSpPr>
          <p:cNvPr id="10" name="正方形/長方形 9"/>
          <p:cNvSpPr/>
          <p:nvPr/>
        </p:nvSpPr>
        <p:spPr>
          <a:xfrm>
            <a:off x="465365" y="2179582"/>
            <a:ext cx="385055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メニューバーの　　　  をクリックしてください。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ダッシュボード画面が開きます。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098709" y="2179582"/>
            <a:ext cx="4286504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ダッシュボード名の右にある　 をクリックしてください。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プルダウン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でダッシュボード一覧が出てくるので、参照したい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ダッシュボードを選択してください。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4" name="Text Box 271"/>
          <p:cNvSpPr txBox="1">
            <a:spLocks noChangeArrowheads="1"/>
          </p:cNvSpPr>
          <p:nvPr/>
        </p:nvSpPr>
        <p:spPr bwMode="auto">
          <a:xfrm>
            <a:off x="4848903" y="1932981"/>
            <a:ext cx="3867981" cy="27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76213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542925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60475" indent="-179388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20838" indent="-180975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ステップ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２：ダッシュボードの選択</a:t>
            </a:r>
            <a:endParaRPr lang="ja-JP" altLang="en-US" sz="1200" b="1" u="sng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8716884" y="438547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正方形/長方形 18"/>
          <p:cNvSpPr/>
          <p:nvPr/>
        </p:nvSpPr>
        <p:spPr bwMode="auto">
          <a:xfrm>
            <a:off x="6142566" y="3263900"/>
            <a:ext cx="135467" cy="137583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41" y="2828813"/>
            <a:ext cx="3255638" cy="3564663"/>
          </a:xfrm>
          <a:prstGeom prst="rect">
            <a:avLst/>
          </a:prstGeom>
          <a:ln w="0">
            <a:solidFill>
              <a:schemeClr val="bg1">
                <a:lumMod val="75000"/>
              </a:schemeClr>
            </a:solidFill>
          </a:ln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03" y="2171551"/>
            <a:ext cx="373801" cy="238817"/>
          </a:xfrm>
          <a:prstGeom prst="rect">
            <a:avLst/>
          </a:prstGeom>
        </p:spPr>
      </p:pic>
      <p:sp>
        <p:nvSpPr>
          <p:cNvPr id="20" name="正方形/長方形 19"/>
          <p:cNvSpPr/>
          <p:nvPr/>
        </p:nvSpPr>
        <p:spPr bwMode="auto">
          <a:xfrm>
            <a:off x="1582503" y="3030864"/>
            <a:ext cx="582053" cy="318605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36" name="図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244" y="2201216"/>
            <a:ext cx="153788" cy="209152"/>
          </a:xfrm>
          <a:prstGeom prst="rect">
            <a:avLst/>
          </a:prstGeom>
          <a:ln w="0">
            <a:solidFill>
              <a:schemeClr val="bg1">
                <a:lumMod val="85000"/>
              </a:schemeClr>
            </a:solidFill>
          </a:ln>
        </p:spPr>
      </p:pic>
      <p:sp>
        <p:nvSpPr>
          <p:cNvPr id="21" name="正方形/長方形 20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2" name="直線コネクタ 21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図 22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863415" y="1261019"/>
            <a:ext cx="91194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メニュー画面からダッシュボードアイコンをクリックし、参照したいダッシュボードをプルダウンから選択します</a:t>
            </a:r>
            <a:endParaRPr lang="en-US" altLang="ja-JP" sz="1100" dirty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28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>
            <a:off x="4964223" y="5941174"/>
            <a:ext cx="428650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変更したら、最後に　　　　　　をクリックしてください。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変更した集計条件でデータが再集計されます。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437111" y="2193819"/>
            <a:ext cx="385055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ダッシュボード上の帳票やグラフの右上にある</a:t>
            </a:r>
            <a:r>
              <a:rPr lang="ja-JP" altLang="en-US" sz="1100" dirty="0" smtClean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　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を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クリックすると、集計条件変更画面が開きます。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16" y="2767923"/>
            <a:ext cx="3626345" cy="251222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000" dirty="0" smtClean="0"/>
              <a:t>集計期間等の条件変更</a:t>
            </a:r>
            <a:endParaRPr kumimoji="1" lang="ja-JP" altLang="en-US" sz="2000" dirty="0"/>
          </a:p>
        </p:txBody>
      </p:sp>
      <p:sp>
        <p:nvSpPr>
          <p:cNvPr id="36" name="正方形/長方形 35"/>
          <p:cNvSpPr/>
          <p:nvPr/>
        </p:nvSpPr>
        <p:spPr>
          <a:xfrm>
            <a:off x="4964223" y="2198710"/>
            <a:ext cx="428650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月日項目の　　　　　をクリックし、数値を変更します。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297" y="2189876"/>
            <a:ext cx="246876" cy="24687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77" y="2771703"/>
            <a:ext cx="4100719" cy="26866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1" name="正方形/長方形 30"/>
          <p:cNvSpPr/>
          <p:nvPr/>
        </p:nvSpPr>
        <p:spPr>
          <a:xfrm>
            <a:off x="8716884" y="438547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 bwMode="auto">
          <a:xfrm>
            <a:off x="6187245" y="3309398"/>
            <a:ext cx="1681542" cy="167730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 bwMode="auto">
          <a:xfrm>
            <a:off x="3838574" y="2784475"/>
            <a:ext cx="161869" cy="155575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576" y="5961253"/>
            <a:ext cx="739899" cy="191825"/>
          </a:xfrm>
          <a:prstGeom prst="rect">
            <a:avLst/>
          </a:prstGeom>
        </p:spPr>
      </p:pic>
      <p:sp>
        <p:nvSpPr>
          <p:cNvPr id="25" name="Text Box 271"/>
          <p:cNvSpPr txBox="1">
            <a:spLocks noChangeArrowheads="1"/>
          </p:cNvSpPr>
          <p:nvPr/>
        </p:nvSpPr>
        <p:spPr bwMode="auto">
          <a:xfrm>
            <a:off x="4848903" y="5651868"/>
            <a:ext cx="3867981" cy="27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76213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542925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60475" indent="-179388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20838" indent="-180975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ja-JP" altLang="en-US" sz="1200" b="1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ステップ</a:t>
            </a:r>
            <a:r>
              <a:rPr lang="ja-JP" altLang="en-US" sz="1200" b="1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３：設定完了ボタンを押す</a:t>
            </a:r>
            <a:endParaRPr lang="ja-JP" altLang="en-US" sz="12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27" name="直線矢印コネクタ 26"/>
          <p:cNvCxnSpPr/>
          <p:nvPr/>
        </p:nvCxnSpPr>
        <p:spPr>
          <a:xfrm>
            <a:off x="5084495" y="5873898"/>
            <a:ext cx="2535505" cy="0"/>
          </a:xfrm>
          <a:prstGeom prst="straightConnector1">
            <a:avLst/>
          </a:prstGeom>
          <a:ln w="0">
            <a:solidFill>
              <a:schemeClr val="accent6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図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913" y="2195833"/>
            <a:ext cx="628682" cy="234962"/>
          </a:xfrm>
          <a:prstGeom prst="rect">
            <a:avLst/>
          </a:prstGeom>
        </p:spPr>
      </p:pic>
      <p:sp>
        <p:nvSpPr>
          <p:cNvPr id="24" name="正方形/長方形 23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8" name="直線コネクタ 27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34" name="テキスト ボックス 33"/>
          <p:cNvSpPr txBox="1"/>
          <p:nvPr/>
        </p:nvSpPr>
        <p:spPr>
          <a:xfrm>
            <a:off x="863415" y="1261019"/>
            <a:ext cx="91194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各帳票やグラフの集計条件変更は「集計条件を表示」→「集計条件を変更」→「設定完了ボタンを押す」の３ステップで完了</a:t>
            </a:r>
            <a:endParaRPr lang="en-US" altLang="ja-JP" sz="1100" dirty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Text Box 271"/>
          <p:cNvSpPr txBox="1">
            <a:spLocks noChangeArrowheads="1"/>
          </p:cNvSpPr>
          <p:nvPr/>
        </p:nvSpPr>
        <p:spPr bwMode="auto">
          <a:xfrm>
            <a:off x="289169" y="1932981"/>
            <a:ext cx="3300698" cy="27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76213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542925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60475" indent="-179388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20838" indent="-180975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ステップ１：集計条件を表示</a:t>
            </a:r>
          </a:p>
        </p:txBody>
      </p:sp>
      <p:sp>
        <p:nvSpPr>
          <p:cNvPr id="35" name="Text Box 271"/>
          <p:cNvSpPr txBox="1">
            <a:spLocks noChangeArrowheads="1"/>
          </p:cNvSpPr>
          <p:nvPr/>
        </p:nvSpPr>
        <p:spPr bwMode="auto">
          <a:xfrm>
            <a:off x="4783445" y="1932981"/>
            <a:ext cx="2623617" cy="27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76213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542925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60475" indent="-179388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20838" indent="-180975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ステップ２：集計条件の変更</a:t>
            </a:r>
            <a:endParaRPr lang="ja-JP" altLang="en-US" sz="1200" b="1" u="sng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674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07" y="3151211"/>
            <a:ext cx="4389301" cy="2360254"/>
          </a:xfrm>
          <a:prstGeom prst="rect">
            <a:avLst/>
          </a:prstGeom>
          <a:ln w="0">
            <a:solidFill>
              <a:schemeClr val="bg1">
                <a:lumMod val="85000"/>
              </a:schemeClr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000" dirty="0" smtClean="0"/>
              <a:t>ダッシュボードの新規作成</a:t>
            </a:r>
            <a:endParaRPr kumimoji="1" lang="ja-JP" altLang="en-US" sz="2000" dirty="0"/>
          </a:p>
        </p:txBody>
      </p:sp>
      <p:sp>
        <p:nvSpPr>
          <p:cNvPr id="26" name="正方形/長方形 25"/>
          <p:cNvSpPr/>
          <p:nvPr/>
        </p:nvSpPr>
        <p:spPr>
          <a:xfrm>
            <a:off x="457515" y="2182752"/>
            <a:ext cx="4045523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ダッシュボード画面右上の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　　　　　をクリックします。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表出した小窓のうち　　　　　　　　 を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クリックし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、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個人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ダッシュボード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を追加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します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8460404" y="438547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★★★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909" y="2212059"/>
            <a:ext cx="754103" cy="175769"/>
          </a:xfrm>
          <a:prstGeom prst="rect">
            <a:avLst/>
          </a:prstGeom>
        </p:spPr>
      </p:pic>
      <p:sp>
        <p:nvSpPr>
          <p:cNvPr id="23" name="正方形/長方形 22"/>
          <p:cNvSpPr/>
          <p:nvPr/>
        </p:nvSpPr>
        <p:spPr bwMode="auto">
          <a:xfrm>
            <a:off x="4349750" y="3186575"/>
            <a:ext cx="496888" cy="142413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536" y="2467846"/>
            <a:ext cx="1081973" cy="146067"/>
          </a:xfrm>
          <a:prstGeom prst="rect">
            <a:avLst/>
          </a:prstGeom>
          <a:ln w="0">
            <a:solidFill>
              <a:schemeClr val="bg1">
                <a:lumMod val="75000"/>
              </a:schemeClr>
            </a:solidFill>
          </a:ln>
        </p:spPr>
      </p:pic>
      <p:sp>
        <p:nvSpPr>
          <p:cNvPr id="35" name="正方形/長方形 34"/>
          <p:cNvSpPr/>
          <p:nvPr/>
        </p:nvSpPr>
        <p:spPr>
          <a:xfrm>
            <a:off x="5458925" y="2182752"/>
            <a:ext cx="384652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最後に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　　　　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を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押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すと、何も配置されていない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ダッシュボードが作成されます。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163" y="2212059"/>
            <a:ext cx="688038" cy="178380"/>
          </a:xfrm>
          <a:prstGeom prst="rect">
            <a:avLst/>
          </a:prstGeom>
        </p:spPr>
      </p:pic>
      <p:sp>
        <p:nvSpPr>
          <p:cNvPr id="36" name="正方形/長方形 35"/>
          <p:cNvSpPr/>
          <p:nvPr/>
        </p:nvSpPr>
        <p:spPr bwMode="auto">
          <a:xfrm>
            <a:off x="554038" y="3700463"/>
            <a:ext cx="687387" cy="128732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1710"/>
          <a:stretch/>
        </p:blipFill>
        <p:spPr>
          <a:xfrm>
            <a:off x="5435312" y="3058791"/>
            <a:ext cx="3846521" cy="2452674"/>
          </a:xfrm>
          <a:prstGeom prst="rect">
            <a:avLst/>
          </a:prstGeom>
          <a:ln w="0">
            <a:solidFill>
              <a:schemeClr val="bg1">
                <a:lumMod val="75000"/>
              </a:schemeClr>
            </a:solidFill>
          </a:ln>
        </p:spPr>
      </p:pic>
      <p:sp>
        <p:nvSpPr>
          <p:cNvPr id="19" name="正方形/長方形 18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0" name="直線コネクタ 19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図 20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863415" y="1261019"/>
            <a:ext cx="91194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ダッシュボード新規作成は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「新規ダッシュボードの作成」→「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設定完了ボタンを押す」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の２ステップ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で完了</a:t>
            </a:r>
            <a:endParaRPr lang="en-US" altLang="ja-JP" sz="1100" dirty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Text Box 271"/>
          <p:cNvSpPr txBox="1">
            <a:spLocks noChangeArrowheads="1"/>
          </p:cNvSpPr>
          <p:nvPr/>
        </p:nvSpPr>
        <p:spPr bwMode="auto">
          <a:xfrm>
            <a:off x="289169" y="1932981"/>
            <a:ext cx="3509542" cy="27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76213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542925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60475" indent="-179388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20838" indent="-180975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ステップ１：新規ダッシュボードの作成</a:t>
            </a:r>
          </a:p>
        </p:txBody>
      </p:sp>
      <p:sp>
        <p:nvSpPr>
          <p:cNvPr id="25" name="Text Box 271"/>
          <p:cNvSpPr txBox="1">
            <a:spLocks noChangeArrowheads="1"/>
          </p:cNvSpPr>
          <p:nvPr/>
        </p:nvSpPr>
        <p:spPr bwMode="auto">
          <a:xfrm>
            <a:off x="5186955" y="1932981"/>
            <a:ext cx="3333951" cy="27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76213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542925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60475" indent="-179388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20838" indent="-180975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ステップ２：設定完了ボタンを押す</a:t>
            </a:r>
            <a:endParaRPr lang="ja-JP" altLang="en-US" sz="1200" b="1" u="sng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 bwMode="auto">
          <a:xfrm>
            <a:off x="2133600" y="5308600"/>
            <a:ext cx="504826" cy="144463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38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/>
          <p:cNvSpPr/>
          <p:nvPr/>
        </p:nvSpPr>
        <p:spPr>
          <a:xfrm>
            <a:off x="452405" y="2192574"/>
            <a:ext cx="403373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ダッシュボード画面右上の　　　　　　　 をクリックし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ダッシュボード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に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追加したいものを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選択してください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70" y="2997069"/>
            <a:ext cx="3950195" cy="2986901"/>
          </a:xfrm>
          <a:prstGeom prst="rect">
            <a:avLst/>
          </a:prstGeom>
          <a:ln w="0">
            <a:solidFill>
              <a:schemeClr val="bg1">
                <a:lumMod val="75000"/>
              </a:schemeClr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000" dirty="0" smtClean="0"/>
              <a:t>ダッシュボードに帳票やグラフなどを追加</a:t>
            </a:r>
            <a:endParaRPr kumimoji="1" lang="ja-JP" altLang="en-US" sz="2000" dirty="0"/>
          </a:p>
        </p:txBody>
      </p:sp>
      <p:sp>
        <p:nvSpPr>
          <p:cNvPr id="28" name="正方形/長方形 27"/>
          <p:cNvSpPr/>
          <p:nvPr/>
        </p:nvSpPr>
        <p:spPr>
          <a:xfrm>
            <a:off x="8716884" y="438547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09" y="2213526"/>
            <a:ext cx="929681" cy="189489"/>
          </a:xfrm>
          <a:prstGeom prst="rect">
            <a:avLst/>
          </a:prstGeom>
        </p:spPr>
      </p:pic>
      <p:sp>
        <p:nvSpPr>
          <p:cNvPr id="39" name="正方形/長方形 38"/>
          <p:cNvSpPr/>
          <p:nvPr/>
        </p:nvSpPr>
        <p:spPr bwMode="auto">
          <a:xfrm>
            <a:off x="3876675" y="3636963"/>
            <a:ext cx="600075" cy="139700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 bwMode="auto">
          <a:xfrm>
            <a:off x="1082674" y="4945315"/>
            <a:ext cx="435385" cy="363285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2" name="Text Box 271"/>
          <p:cNvSpPr txBox="1">
            <a:spLocks noChangeArrowheads="1"/>
          </p:cNvSpPr>
          <p:nvPr/>
        </p:nvSpPr>
        <p:spPr bwMode="auto">
          <a:xfrm>
            <a:off x="4939938" y="1930122"/>
            <a:ext cx="3867981" cy="27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76213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542925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60475" indent="-179388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20838" indent="-180975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ステップ２：一覧を閉じる</a:t>
            </a:r>
            <a:endParaRPr lang="ja-JP" altLang="en-US" sz="1200" b="1" u="sng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5105751" y="2184124"/>
            <a:ext cx="411902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選択が終わったら 　  をクリック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すると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、ダッシュボード上に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選択した帳票が追加されます。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708" y="2192574"/>
            <a:ext cx="190510" cy="184159"/>
          </a:xfrm>
          <a:prstGeom prst="rect">
            <a:avLst/>
          </a:prstGeom>
          <a:ln w="0">
            <a:solidFill>
              <a:schemeClr val="bg1">
                <a:lumMod val="75000"/>
              </a:schemeClr>
            </a:solidFill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421" y="2992845"/>
            <a:ext cx="4031353" cy="3273004"/>
          </a:xfrm>
          <a:prstGeom prst="rect">
            <a:avLst/>
          </a:prstGeom>
          <a:ln w="0">
            <a:solidFill>
              <a:schemeClr val="bg1">
                <a:lumMod val="75000"/>
              </a:schemeClr>
            </a:solidFill>
          </a:ln>
        </p:spPr>
      </p:pic>
      <p:sp>
        <p:nvSpPr>
          <p:cNvPr id="29" name="正方形/長方形 28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1" name="直線コネクタ 30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34" name="テキスト ボックス 33"/>
          <p:cNvSpPr txBox="1"/>
          <p:nvPr/>
        </p:nvSpPr>
        <p:spPr>
          <a:xfrm>
            <a:off x="863415" y="1261019"/>
            <a:ext cx="91194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ダッシュボード上に帳票やグラフなどを追加する操作は「表示したいアウトプットを選択」→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「一覧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閉じる」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の２ステップで完了</a:t>
            </a:r>
            <a:endParaRPr lang="en-US" altLang="ja-JP" sz="1100" dirty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Text Box 271"/>
          <p:cNvSpPr txBox="1">
            <a:spLocks noChangeArrowheads="1"/>
          </p:cNvSpPr>
          <p:nvPr/>
        </p:nvSpPr>
        <p:spPr bwMode="auto">
          <a:xfrm>
            <a:off x="289168" y="1932981"/>
            <a:ext cx="3409983" cy="27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76213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542925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60475" indent="-179388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20838" indent="-180975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ステップ１：表示したいアウトプットを選択</a:t>
            </a:r>
          </a:p>
        </p:txBody>
      </p:sp>
      <p:sp>
        <p:nvSpPr>
          <p:cNvPr id="18" name="正方形/長方形 17"/>
          <p:cNvSpPr/>
          <p:nvPr/>
        </p:nvSpPr>
        <p:spPr bwMode="auto">
          <a:xfrm>
            <a:off x="3713163" y="3657600"/>
            <a:ext cx="122237" cy="115613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609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57" y="3044776"/>
            <a:ext cx="4157026" cy="2737934"/>
          </a:xfrm>
          <a:prstGeom prst="rect">
            <a:avLst/>
          </a:prstGeom>
          <a:ln w="0">
            <a:solidFill>
              <a:schemeClr val="bg1">
                <a:lumMod val="75000"/>
              </a:schemeClr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000" dirty="0"/>
              <a:t>ダッシュボード</a:t>
            </a:r>
            <a:r>
              <a:rPr lang="ja-JP" altLang="en-US" sz="2000" dirty="0" smtClean="0"/>
              <a:t>のレイアウト変更</a:t>
            </a:r>
            <a:endParaRPr kumimoji="1" lang="ja-JP" altLang="en-US" sz="2000" dirty="0"/>
          </a:p>
        </p:txBody>
      </p:sp>
      <p:sp>
        <p:nvSpPr>
          <p:cNvPr id="26" name="正方形/長方形 25"/>
          <p:cNvSpPr/>
          <p:nvPr/>
        </p:nvSpPr>
        <p:spPr>
          <a:xfrm>
            <a:off x="446997" y="2191095"/>
            <a:ext cx="4548335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ダッシュボード画面右上の　　　　　　　</a:t>
            </a:r>
            <a:r>
              <a:rPr lang="en-US" altLang="ja-JP" sz="11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をクリックして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表出した設定変更画面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で帳票配置の比率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を変更します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最後に　　　　　　 を押してレイアウト変更を完了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してください。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8716884" y="438547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880" y="2213006"/>
            <a:ext cx="900547" cy="181260"/>
          </a:xfrm>
          <a:prstGeom prst="rect">
            <a:avLst/>
          </a:prstGeom>
        </p:spPr>
      </p:pic>
      <p:sp>
        <p:nvSpPr>
          <p:cNvPr id="21" name="正方形/長方形 20"/>
          <p:cNvSpPr/>
          <p:nvPr/>
        </p:nvSpPr>
        <p:spPr bwMode="auto">
          <a:xfrm>
            <a:off x="2696633" y="5376333"/>
            <a:ext cx="749300" cy="207434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5" name="Text Box 271"/>
          <p:cNvSpPr txBox="1">
            <a:spLocks noChangeArrowheads="1"/>
          </p:cNvSpPr>
          <p:nvPr/>
        </p:nvSpPr>
        <p:spPr bwMode="auto">
          <a:xfrm>
            <a:off x="5648699" y="1933826"/>
            <a:ext cx="2964766" cy="27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76213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542925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60475" indent="-179388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20838" indent="-180975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ステップ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２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：表示位置の変更</a:t>
            </a:r>
            <a:endParaRPr lang="ja-JP" altLang="en-US" sz="1200" b="1" u="sng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5810933" y="2193916"/>
            <a:ext cx="359853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帳票やグラフの表示場所を変更するには、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ドラッグ＆ドロップで場所を移動することができます。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35" name="図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70" y="2686586"/>
            <a:ext cx="796530" cy="20650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282" y="3044776"/>
            <a:ext cx="947927" cy="2737935"/>
          </a:xfrm>
          <a:prstGeom prst="rect">
            <a:avLst/>
          </a:prstGeom>
          <a:ln w="0">
            <a:noFill/>
          </a:ln>
        </p:spPr>
      </p:pic>
      <p:sp>
        <p:nvSpPr>
          <p:cNvPr id="38" name="正方形/長方形 37"/>
          <p:cNvSpPr/>
          <p:nvPr/>
        </p:nvSpPr>
        <p:spPr bwMode="auto">
          <a:xfrm>
            <a:off x="4686300" y="3094566"/>
            <a:ext cx="842433" cy="224367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934" y="3044776"/>
            <a:ext cx="3603576" cy="1332572"/>
          </a:xfrm>
          <a:prstGeom prst="rect">
            <a:avLst/>
          </a:prstGeom>
          <a:ln w="0">
            <a:solidFill>
              <a:schemeClr val="bg1">
                <a:lumMod val="75000"/>
              </a:schemeClr>
            </a:solidFill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934" y="4911162"/>
            <a:ext cx="3598533" cy="1373815"/>
          </a:xfrm>
          <a:prstGeom prst="rect">
            <a:avLst/>
          </a:prstGeom>
          <a:ln w="0">
            <a:solidFill>
              <a:schemeClr val="bg1">
                <a:lumMod val="75000"/>
              </a:schemeClr>
            </a:solidFill>
          </a:ln>
        </p:spPr>
      </p:pic>
      <p:sp>
        <p:nvSpPr>
          <p:cNvPr id="23" name="二等辺三角形 22"/>
          <p:cNvSpPr/>
          <p:nvPr/>
        </p:nvSpPr>
        <p:spPr bwMode="auto">
          <a:xfrm rot="10800000">
            <a:off x="7131083" y="4510514"/>
            <a:ext cx="958233" cy="267482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630" y="3579700"/>
            <a:ext cx="302267" cy="302267"/>
          </a:xfrm>
          <a:prstGeom prst="rect">
            <a:avLst/>
          </a:prstGeom>
        </p:spPr>
      </p:pic>
      <p:sp>
        <p:nvSpPr>
          <p:cNvPr id="31" name="正方形/長方形 30"/>
          <p:cNvSpPr/>
          <p:nvPr/>
        </p:nvSpPr>
        <p:spPr bwMode="auto">
          <a:xfrm>
            <a:off x="5827893" y="3488879"/>
            <a:ext cx="2470737" cy="90821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40" name="直線矢印コネクタ 39"/>
          <p:cNvCxnSpPr>
            <a:stCxn id="24" idx="3"/>
          </p:cNvCxnSpPr>
          <p:nvPr/>
        </p:nvCxnSpPr>
        <p:spPr bwMode="auto">
          <a:xfrm flipV="1">
            <a:off x="8600897" y="3730833"/>
            <a:ext cx="655722" cy="1"/>
          </a:xfrm>
          <a:prstGeom prst="straightConnector1">
            <a:avLst/>
          </a:prstGeom>
          <a:solidFill>
            <a:srgbClr val="70C1D2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正方形/長方形 41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43" name="直線コネクタ 42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図 43"/>
          <p:cNvPicPr>
            <a:picLocks noChangeAspect="1"/>
          </p:cNvPicPr>
          <p:nvPr/>
        </p:nvPicPr>
        <p:blipFill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45" name="テキスト ボックス 44"/>
          <p:cNvSpPr txBox="1"/>
          <p:nvPr/>
        </p:nvSpPr>
        <p:spPr>
          <a:xfrm>
            <a:off x="863415" y="1261019"/>
            <a:ext cx="91194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ダッシュボードのレイアウトを変更するには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「表示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比率の変更」と「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表示位置の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変更」を行います</a:t>
            </a:r>
            <a:endParaRPr lang="en-US" altLang="ja-JP" sz="1100" dirty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Text Box 271"/>
          <p:cNvSpPr txBox="1">
            <a:spLocks noChangeArrowheads="1"/>
          </p:cNvSpPr>
          <p:nvPr/>
        </p:nvSpPr>
        <p:spPr bwMode="auto">
          <a:xfrm>
            <a:off x="289168" y="1932981"/>
            <a:ext cx="2617721" cy="27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76213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542925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60475" indent="-179388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20838" indent="-180975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06663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ステップ１：表示比率の変更</a:t>
            </a:r>
          </a:p>
        </p:txBody>
      </p:sp>
      <p:sp>
        <p:nvSpPr>
          <p:cNvPr id="39" name="正方形/長方形 38"/>
          <p:cNvSpPr/>
          <p:nvPr/>
        </p:nvSpPr>
        <p:spPr bwMode="auto">
          <a:xfrm>
            <a:off x="490369" y="4175313"/>
            <a:ext cx="4111264" cy="719134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678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16622" y="3448250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2400" b="1" dirty="0" smtClean="0">
                <a:solidFill>
                  <a:srgbClr val="4472C4"/>
                </a:solidFill>
                <a:latin typeface="メイリオ"/>
                <a:ea typeface="メイリオ"/>
              </a:rPr>
              <a:t>８．マイポータル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/>
              <a:ea typeface="メイリオ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71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000" dirty="0" smtClean="0"/>
              <a:t>マイポータルとは？</a:t>
            </a:r>
            <a:endParaRPr kumimoji="1" lang="ja-JP" altLang="en-US" sz="2000" dirty="0"/>
          </a:p>
        </p:txBody>
      </p:sp>
      <p:grpSp>
        <p:nvGrpSpPr>
          <p:cNvPr id="19" name="グループ化 18"/>
          <p:cNvGrpSpPr/>
          <p:nvPr/>
        </p:nvGrpSpPr>
        <p:grpSpPr>
          <a:xfrm>
            <a:off x="465365" y="1600311"/>
            <a:ext cx="2159566" cy="307777"/>
            <a:chOff x="104299" y="835750"/>
            <a:chExt cx="5181291" cy="307777"/>
          </a:xfrm>
        </p:grpSpPr>
        <p:sp>
          <p:nvSpPr>
            <p:cNvPr id="20" name="正方形/長方形 19"/>
            <p:cNvSpPr/>
            <p:nvPr/>
          </p:nvSpPr>
          <p:spPr>
            <a:xfrm>
              <a:off x="104299" y="835750"/>
              <a:ext cx="518129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400" b="1" dirty="0" smtClean="0">
                  <a:solidFill>
                    <a:schemeClr val="accent6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どんな利便性があるの？</a:t>
              </a:r>
              <a:endParaRPr lang="ja-JP" altLang="en-US" sz="1400" b="1" dirty="0">
                <a:solidFill>
                  <a:schemeClr val="accent6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21" name="直線コネクタ 20"/>
            <p:cNvCxnSpPr/>
            <p:nvPr/>
          </p:nvCxnSpPr>
          <p:spPr>
            <a:xfrm>
              <a:off x="197514" y="1115698"/>
              <a:ext cx="4867496" cy="0"/>
            </a:xfrm>
            <a:prstGeom prst="line">
              <a:avLst/>
            </a:prstGeom>
            <a:ln w="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図 39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16" y="1958756"/>
            <a:ext cx="629738" cy="629738"/>
          </a:xfrm>
          <a:prstGeom prst="rect">
            <a:avLst/>
          </a:prstGeom>
        </p:spPr>
      </p:pic>
      <p:sp>
        <p:nvSpPr>
          <p:cNvPr id="41" name="テキスト ボックス 40"/>
          <p:cNvSpPr txBox="1"/>
          <p:nvPr/>
        </p:nvSpPr>
        <p:spPr>
          <a:xfrm>
            <a:off x="328537" y="2615117"/>
            <a:ext cx="16108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マイポータル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画面</a:t>
            </a: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063547" y="2019709"/>
            <a:ext cx="83439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１．１日の始まりに見ることで、今日自分がやる必要のあることが１画面でわかります！</a:t>
            </a:r>
            <a:endParaRPr lang="en-US" altLang="ja-JP" sz="1100" dirty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２．優先順位が高い行動が１画面でわかるので、営業活動の的確性が高まります！</a:t>
            </a:r>
            <a:endParaRPr lang="en-US" altLang="ja-JP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5633561" y="2879120"/>
            <a:ext cx="3773923" cy="1970015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748644" y="3037361"/>
            <a:ext cx="388745" cy="2601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１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5745851" y="3397273"/>
            <a:ext cx="388745" cy="26756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2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5745851" y="3772801"/>
            <a:ext cx="388745" cy="25928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3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5745848" y="4137483"/>
            <a:ext cx="388745" cy="26817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sz="11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４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6245502" y="3035451"/>
            <a:ext cx="3063029" cy="2673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本日のスケジュール、タスクを確認可能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6245501" y="3400336"/>
            <a:ext cx="3063029" cy="2645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現在の予算達成状況を確認可能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6246886" y="3772801"/>
            <a:ext cx="3063029" cy="2691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注力先、見込み案件の一覧表示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6246880" y="4137483"/>
            <a:ext cx="3063029" cy="2681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表示するコンテンツはカスタマイズ可能</a:t>
            </a:r>
            <a:endParaRPr lang="ja-JP" altLang="en-US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6246878" y="4499299"/>
            <a:ext cx="3063029" cy="2681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案件詳細などの情報に遷移可能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5745847" y="4502165"/>
            <a:ext cx="388745" cy="26817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５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501607" y="2615117"/>
            <a:ext cx="29925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マイポータル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の主な機能</a:t>
            </a: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16" y="2876727"/>
            <a:ext cx="4798786" cy="3489300"/>
          </a:xfrm>
          <a:prstGeom prst="rect">
            <a:avLst/>
          </a:prstGeom>
          <a:ln w="0">
            <a:solidFill>
              <a:schemeClr val="bg1">
                <a:lumMod val="85000"/>
              </a:schemeClr>
            </a:solidFill>
          </a:ln>
        </p:spPr>
      </p:pic>
      <p:sp>
        <p:nvSpPr>
          <p:cNvPr id="34" name="テキスト ボックス 33"/>
          <p:cNvSpPr txBox="1"/>
          <p:nvPr/>
        </p:nvSpPr>
        <p:spPr>
          <a:xfrm>
            <a:off x="465365" y="1206223"/>
            <a:ext cx="69457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本日するべきこと、今月するべきことが１画面に集約されているダッシュボードです</a:t>
            </a:r>
            <a:endParaRPr lang="en-US" altLang="ja-JP" sz="1100" dirty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432110" y="909899"/>
            <a:ext cx="1800493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noProof="0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マイポータルとは？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6" name="直線コネクタ 35"/>
          <p:cNvCxnSpPr/>
          <p:nvPr/>
        </p:nvCxnSpPr>
        <p:spPr>
          <a:xfrm>
            <a:off x="500711" y="1158229"/>
            <a:ext cx="1613315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61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2000" dirty="0" smtClean="0"/>
              <a:t>マイポータルの構成</a:t>
            </a:r>
            <a:endParaRPr kumimoji="1" lang="ja-JP" altLang="en-US" sz="2000" dirty="0"/>
          </a:p>
        </p:txBody>
      </p:sp>
      <p:sp>
        <p:nvSpPr>
          <p:cNvPr id="43" name="正方形/長方形 42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02" y="2069974"/>
            <a:ext cx="8304423" cy="4249357"/>
          </a:xfrm>
          <a:prstGeom prst="rect">
            <a:avLst/>
          </a:prstGeom>
          <a:ln w="0">
            <a:solidFill>
              <a:schemeClr val="bg1">
                <a:lumMod val="85000"/>
              </a:schemeClr>
            </a:solidFill>
          </a:ln>
        </p:spPr>
      </p:pic>
      <p:sp>
        <p:nvSpPr>
          <p:cNvPr id="27" name="正方形/長方形 26"/>
          <p:cNvSpPr/>
          <p:nvPr/>
        </p:nvSpPr>
        <p:spPr bwMode="auto">
          <a:xfrm>
            <a:off x="776103" y="2279923"/>
            <a:ext cx="2627280" cy="4008513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 bwMode="auto">
          <a:xfrm>
            <a:off x="3467745" y="4374101"/>
            <a:ext cx="5612780" cy="1914336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 bwMode="auto">
          <a:xfrm>
            <a:off x="3467745" y="2297624"/>
            <a:ext cx="5612780" cy="2028202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825317" y="1808364"/>
            <a:ext cx="16108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マイポータル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画面</a:t>
            </a: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57505" y="3508926"/>
            <a:ext cx="353943" cy="15505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スケジュール・</a:t>
            </a:r>
            <a:r>
              <a:rPr kumimoji="1" lang="en-US" altLang="ja-JP" sz="11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ToDo</a:t>
            </a:r>
            <a:endParaRPr kumimoji="1" lang="ja-JP" altLang="en-US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9060568" y="4935232"/>
            <a:ext cx="353943" cy="79207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重点案件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9060568" y="2966369"/>
            <a:ext cx="353943" cy="79207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予実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集計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432110" y="909899"/>
            <a:ext cx="1800493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noProof="0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マイポータルとは？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19" name="直線コネクタ 18"/>
          <p:cNvCxnSpPr/>
          <p:nvPr/>
        </p:nvCxnSpPr>
        <p:spPr>
          <a:xfrm>
            <a:off x="500711" y="1158229"/>
            <a:ext cx="1613315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500711" y="1158229"/>
            <a:ext cx="778203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863415" y="1261019"/>
            <a:ext cx="7908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マイポータルには「スケジュール・</a:t>
            </a:r>
            <a:r>
              <a:rPr lang="en-US" altLang="ja-JP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ToDo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」「予実集計」「重点案件」の</a:t>
            </a:r>
            <a:r>
              <a:rPr lang="en-US" altLang="ja-JP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点が掲載されています</a:t>
            </a:r>
            <a:endParaRPr lang="en-US" altLang="ja-JP" sz="1100" dirty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5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695" y="2964292"/>
            <a:ext cx="4337238" cy="2503635"/>
          </a:xfrm>
          <a:prstGeom prst="rect">
            <a:avLst/>
          </a:prstGeom>
          <a:ln w="0">
            <a:solidFill>
              <a:schemeClr val="bg1">
                <a:lumMod val="85000"/>
              </a:schemeClr>
            </a:solidFill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64" y="2979099"/>
            <a:ext cx="4329389" cy="2488828"/>
          </a:xfrm>
          <a:prstGeom prst="rect">
            <a:avLst/>
          </a:prstGeom>
          <a:ln w="0">
            <a:solidFill>
              <a:schemeClr val="bg1">
                <a:lumMod val="75000"/>
              </a:schemeClr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2000" dirty="0" smtClean="0"/>
              <a:t>表示内容の変更</a:t>
            </a:r>
            <a:endParaRPr kumimoji="1" lang="ja-JP" altLang="en-US" sz="2000" dirty="0"/>
          </a:p>
        </p:txBody>
      </p:sp>
      <p:sp>
        <p:nvSpPr>
          <p:cNvPr id="43" name="正方形/長方形 42"/>
          <p:cNvSpPr/>
          <p:nvPr/>
        </p:nvSpPr>
        <p:spPr>
          <a:xfrm>
            <a:off x="8716884" y="438547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57515" y="1933947"/>
            <a:ext cx="4053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</a:t>
            </a:r>
            <a:r>
              <a:rPr lang="ja-JP" altLang="en-US" sz="1200" b="1" u="sng" noProof="0" dirty="0">
                <a:solidFill>
                  <a:srgbClr val="70AD47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情報を</a:t>
            </a:r>
            <a:r>
              <a:rPr kumimoji="1" lang="ja-JP" altLang="en-US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非表示にする</a:t>
            </a:r>
            <a:endParaRPr kumimoji="1" lang="en-US" altLang="ja-JP" sz="1200" b="1" i="0" u="sng" strike="noStrike" kern="1200" cap="none" spc="0" normalizeH="0" baseline="0" noProof="0" dirty="0" smtClean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マイポータル画面に掲載されている情報のうち、</a:t>
            </a:r>
            <a:r>
              <a:rPr lang="ja-JP" altLang="en-US" sz="11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非表示に</a:t>
            </a:r>
            <a:endParaRPr lang="en-US" altLang="ja-JP" sz="11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lvl="0">
              <a:spcBef>
                <a:spcPts val="600"/>
              </a:spcBef>
              <a:defRPr/>
            </a:pPr>
            <a:r>
              <a:rPr lang="ja-JP" altLang="en-US" sz="11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したい情報の右上にある　  を</a:t>
            </a:r>
            <a:r>
              <a:rPr lang="ja-JP" altLang="en-US" sz="1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クリックして</a:t>
            </a:r>
            <a:r>
              <a:rPr lang="ja-JP" altLang="en-US" sz="11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ください。</a:t>
            </a:r>
            <a:endParaRPr lang="en-US" altLang="ja-JP" sz="11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正方形/長方形 23"/>
          <p:cNvSpPr/>
          <p:nvPr/>
        </p:nvSpPr>
        <p:spPr bwMode="auto">
          <a:xfrm>
            <a:off x="4580146" y="2991660"/>
            <a:ext cx="106406" cy="109261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5B9BD5"/>
              </a:buClr>
              <a:buSzTx/>
              <a:buFont typeface="Wingdings" pitchFamily="2" charset="2"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388" y="2480377"/>
            <a:ext cx="196860" cy="165108"/>
          </a:xfrm>
          <a:prstGeom prst="rect">
            <a:avLst/>
          </a:prstGeom>
          <a:ln w="0">
            <a:solidFill>
              <a:schemeClr val="bg1">
                <a:lumMod val="85000"/>
              </a:schemeClr>
            </a:solidFill>
          </a:ln>
        </p:spPr>
      </p:pic>
      <p:sp>
        <p:nvSpPr>
          <p:cNvPr id="40" name="二等辺三角形 39"/>
          <p:cNvSpPr/>
          <p:nvPr/>
        </p:nvSpPr>
        <p:spPr bwMode="auto">
          <a:xfrm rot="5400000">
            <a:off x="4541502" y="3523586"/>
            <a:ext cx="759976" cy="178474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256157" y="1933947"/>
            <a:ext cx="4053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</a:t>
            </a:r>
            <a:r>
              <a:rPr lang="ja-JP" altLang="en-US" sz="1200" b="1" u="sng" noProof="0" dirty="0">
                <a:solidFill>
                  <a:srgbClr val="70AD47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情報</a:t>
            </a:r>
            <a:r>
              <a:rPr lang="ja-JP" altLang="en-US" sz="1200" b="1" u="sng" noProof="0" dirty="0" smtClean="0">
                <a:solidFill>
                  <a:srgbClr val="70AD47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r>
              <a:rPr kumimoji="1" lang="ja-JP" altLang="en-US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表示する</a:t>
            </a:r>
            <a:endParaRPr kumimoji="1" lang="en-US" altLang="ja-JP" sz="1200" b="1" i="0" u="sng" strike="noStrike" kern="1200" cap="none" spc="0" normalizeH="0" baseline="0" noProof="0" dirty="0" smtClean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非表示に</a:t>
            </a:r>
            <a:r>
              <a:rPr lang="ja-JP" altLang="en-US" sz="11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した情報を再度表示するには、　</a:t>
            </a:r>
            <a:r>
              <a:rPr lang="en-US" altLang="ja-JP" sz="1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sz="11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endParaRPr lang="en-US" altLang="ja-JP" sz="11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lvl="0">
              <a:spcBef>
                <a:spcPts val="600"/>
              </a:spcBef>
              <a:defRPr/>
            </a:pPr>
            <a:r>
              <a:rPr lang="ja-JP" altLang="en-US" sz="11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クリック</a:t>
            </a:r>
            <a:r>
              <a:rPr lang="ja-JP" altLang="en-US" sz="1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して</a:t>
            </a:r>
            <a:r>
              <a:rPr lang="ja-JP" altLang="en-US" sz="11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ください。</a:t>
            </a:r>
            <a:endParaRPr kumimoji="1" lang="en-US" altLang="ja-JP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8" y="2223412"/>
            <a:ext cx="196860" cy="190510"/>
          </a:xfrm>
          <a:prstGeom prst="rect">
            <a:avLst/>
          </a:prstGeom>
        </p:spPr>
      </p:pic>
      <p:sp>
        <p:nvSpPr>
          <p:cNvPr id="20" name="正方形/長方形 19"/>
          <p:cNvSpPr/>
          <p:nvPr/>
        </p:nvSpPr>
        <p:spPr bwMode="auto">
          <a:xfrm>
            <a:off x="9177804" y="2979099"/>
            <a:ext cx="106872" cy="107642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5B9BD5"/>
              </a:buClr>
              <a:buSzTx/>
              <a:buFont typeface="Wingdings" pitchFamily="2" charset="2"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2" name="二等辺三角形 21"/>
          <p:cNvSpPr/>
          <p:nvPr/>
        </p:nvSpPr>
        <p:spPr bwMode="auto">
          <a:xfrm rot="16200000">
            <a:off x="4541502" y="4714469"/>
            <a:ext cx="759976" cy="178474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6" name="直線コネクタ 35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図 36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38" name="テキスト ボックス 37"/>
          <p:cNvSpPr txBox="1"/>
          <p:nvPr/>
        </p:nvSpPr>
        <p:spPr>
          <a:xfrm>
            <a:off x="863415" y="1261019"/>
            <a:ext cx="91194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情報の表示・非表示を切り替えるには、ボタンをワンクリックするだけ</a:t>
            </a:r>
            <a:endParaRPr lang="en-US" altLang="ja-JP" sz="1100" dirty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615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"/>
          <a:stretch/>
        </p:blipFill>
        <p:spPr>
          <a:xfrm>
            <a:off x="451863" y="3619253"/>
            <a:ext cx="4097154" cy="1901742"/>
          </a:xfrm>
          <a:prstGeom prst="rect">
            <a:avLst/>
          </a:prstGeom>
          <a:ln w="0">
            <a:solidFill>
              <a:schemeClr val="bg1">
                <a:lumMod val="85000"/>
              </a:schemeClr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2000" dirty="0" smtClean="0"/>
              <a:t>リストから案</a:t>
            </a:r>
            <a:r>
              <a:rPr lang="ja-JP" altLang="en-US" sz="2000" dirty="0" smtClean="0"/>
              <a:t>件の</a:t>
            </a:r>
            <a:r>
              <a:rPr kumimoji="1" lang="ja-JP" altLang="en-US" sz="2000" dirty="0" smtClean="0"/>
              <a:t>詳細情報を確認</a:t>
            </a:r>
            <a:endParaRPr kumimoji="1" lang="ja-JP" altLang="en-US" sz="2000" dirty="0"/>
          </a:p>
        </p:txBody>
      </p:sp>
      <p:sp>
        <p:nvSpPr>
          <p:cNvPr id="43" name="正方形/長方形 42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57515" y="1933947"/>
            <a:ext cx="50762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</a:t>
            </a:r>
            <a:r>
              <a:rPr lang="ja-JP" altLang="en-US" sz="1200" b="1" u="sng" dirty="0">
                <a:solidFill>
                  <a:srgbClr val="70AD47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詳細</a:t>
            </a:r>
            <a:r>
              <a:rPr lang="ja-JP" altLang="en-US" sz="1200" b="1" u="sng" dirty="0" smtClean="0">
                <a:solidFill>
                  <a:srgbClr val="70AD47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を確認したい案件</a:t>
            </a:r>
            <a:r>
              <a:rPr kumimoji="1" lang="ja-JP" altLang="en-US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の案件名をクリック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リスト上に表示されている案件名の青文字　　　　　　　をクリック</a:t>
            </a:r>
            <a:r>
              <a:rPr lang="ja-JP" altLang="en-US" sz="1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します</a:t>
            </a:r>
            <a:r>
              <a:rPr lang="ja-JP" altLang="en-US" sz="11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その他の青文字をクリックすると、各詳細情報へ遷移可能です。</a:t>
            </a:r>
            <a:endParaRPr lang="en-US" altLang="ja-JP" sz="11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100" dirty="0" smtClean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正方形/長方形 23"/>
          <p:cNvSpPr/>
          <p:nvPr/>
        </p:nvSpPr>
        <p:spPr bwMode="auto">
          <a:xfrm>
            <a:off x="3178174" y="4327525"/>
            <a:ext cx="519237" cy="120962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5B9BD5"/>
              </a:buClr>
              <a:buSzTx/>
              <a:buFont typeface="Wingdings" pitchFamily="2" charset="2"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0" name="二等辺三角形 39"/>
          <p:cNvSpPr/>
          <p:nvPr/>
        </p:nvSpPr>
        <p:spPr bwMode="auto">
          <a:xfrm rot="5400000">
            <a:off x="4124275" y="4464326"/>
            <a:ext cx="1557828" cy="211596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113" y="2963513"/>
            <a:ext cx="4254398" cy="3134679"/>
          </a:xfrm>
          <a:prstGeom prst="rect">
            <a:avLst/>
          </a:prstGeom>
          <a:ln w="0">
            <a:solidFill>
              <a:schemeClr val="bg1">
                <a:lumMod val="85000"/>
              </a:schemeClr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536" y="2237660"/>
            <a:ext cx="913725" cy="15434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5" name="テキスト ボックス 14"/>
          <p:cNvSpPr txBox="1"/>
          <p:nvPr/>
        </p:nvSpPr>
        <p:spPr>
          <a:xfrm>
            <a:off x="5069456" y="2729386"/>
            <a:ext cx="16108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案件</a:t>
            </a:r>
            <a:r>
              <a:rPr lang="ja-JP" alt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詳細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画面</a:t>
            </a: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3" name="直線コネクタ 22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図 25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863415" y="1261019"/>
            <a:ext cx="91194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リスト上の案件の詳細を確認するには、案件名をワンクリックするだけ</a:t>
            </a:r>
            <a:endParaRPr lang="en-US" altLang="ja-JP" sz="1100" dirty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522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724" y="2949675"/>
            <a:ext cx="2991357" cy="234735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92" y="2949675"/>
            <a:ext cx="3643324" cy="3028435"/>
          </a:xfrm>
          <a:prstGeom prst="rect">
            <a:avLst/>
          </a:prstGeom>
          <a:ln>
            <a:solidFill>
              <a:srgbClr val="B1AEAE"/>
            </a:solidFill>
          </a:ln>
        </p:spPr>
      </p:pic>
      <p:sp>
        <p:nvSpPr>
          <p:cNvPr id="21" name="テキスト ボックス 20"/>
          <p:cNvSpPr txBox="1"/>
          <p:nvPr/>
        </p:nvSpPr>
        <p:spPr>
          <a:xfrm>
            <a:off x="492434" y="1821938"/>
            <a:ext cx="5019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操作ガイド</a:t>
            </a: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への遷移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画面上部の　　若葉マークを押すと操作ガイドが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ポップアップします。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　　　　　　　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 smtClean="0"/>
              <a:t>使い方ナビゲーション</a:t>
            </a:r>
            <a:endParaRPr kumimoji="1" lang="ja-JP" altLang="en-US" sz="2000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4840202" y="1822027"/>
            <a:ext cx="4242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ステップ２：見たい画面を選択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見たいコンテンツを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選択する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と各ページへアクセスできます。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7380" y="2106051"/>
            <a:ext cx="187890" cy="193258"/>
          </a:xfrm>
          <a:prstGeom prst="rect">
            <a:avLst/>
          </a:prstGeom>
        </p:spPr>
      </p:pic>
      <p:grpSp>
        <p:nvGrpSpPr>
          <p:cNvPr id="4" name="グループ化 3"/>
          <p:cNvGrpSpPr/>
          <p:nvPr/>
        </p:nvGrpSpPr>
        <p:grpSpPr>
          <a:xfrm>
            <a:off x="4987374" y="2949675"/>
            <a:ext cx="1261322" cy="2478329"/>
            <a:chOff x="4987894" y="2949675"/>
            <a:chExt cx="1291489" cy="2537604"/>
          </a:xfrm>
        </p:grpSpPr>
        <p:pic>
          <p:nvPicPr>
            <p:cNvPr id="31" name="図 30"/>
            <p:cNvPicPr>
              <a:picLocks noChangeAspect="1"/>
            </p:cNvPicPr>
            <p:nvPr/>
          </p:nvPicPr>
          <p:blipFill rotWithShape="1">
            <a:blip r:embed="rId6"/>
            <a:srcRect l="66823"/>
            <a:stretch/>
          </p:blipFill>
          <p:spPr>
            <a:xfrm>
              <a:off x="4987894" y="2949675"/>
              <a:ext cx="1291489" cy="2537604"/>
            </a:xfrm>
            <a:prstGeom prst="rect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60" name="正方形/長方形 59"/>
            <p:cNvSpPr/>
            <p:nvPr/>
          </p:nvSpPr>
          <p:spPr bwMode="auto">
            <a:xfrm>
              <a:off x="4989543" y="3941109"/>
              <a:ext cx="1276795" cy="1434747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1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メイリオ" pitchFamily="50" charset="-128"/>
                <a:cs typeface="メイリオ" pitchFamily="50" charset="-128"/>
              </a:endParaRPr>
            </a:p>
          </p:txBody>
        </p:sp>
      </p:grpSp>
      <p:sp>
        <p:nvSpPr>
          <p:cNvPr id="38" name="正方形/長方形 37"/>
          <p:cNvSpPr/>
          <p:nvPr/>
        </p:nvSpPr>
        <p:spPr bwMode="auto">
          <a:xfrm>
            <a:off x="2874963" y="2938463"/>
            <a:ext cx="179387" cy="163512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5" name="直線コネクタ 24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図 25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863415" y="1261019"/>
            <a:ext cx="86229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若葉マークから活用支援サイト等にアクセスできます</a:t>
            </a:r>
            <a:endParaRPr lang="en-US" altLang="ja-JP" sz="1100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745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40685" y="3448250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2400" b="1" noProof="0" dirty="0" smtClean="0">
                <a:solidFill>
                  <a:srgbClr val="4472C4"/>
                </a:solidFill>
                <a:latin typeface="メイリオ"/>
                <a:ea typeface="メイリオ"/>
              </a:rPr>
              <a:t>９．タイムライン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/>
              <a:ea typeface="メイリオ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53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テキスト ボックス 35"/>
          <p:cNvSpPr txBox="1"/>
          <p:nvPr/>
        </p:nvSpPr>
        <p:spPr>
          <a:xfrm>
            <a:off x="465365" y="1206223"/>
            <a:ext cx="69457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ユーザー間での情報共有、相互コメント・アドバイスが行える社内</a:t>
            </a:r>
            <a:r>
              <a:rPr lang="en-US" altLang="ja-JP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SNS</a:t>
            </a:r>
            <a:r>
              <a:rPr lang="ja-JP" alt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endParaRPr lang="en-US" altLang="ja-JP" sz="1100" dirty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000" dirty="0"/>
              <a:t>タイムラインとは？</a:t>
            </a:r>
            <a:endParaRPr kumimoji="1" lang="ja-JP" altLang="en-US" sz="2000" dirty="0"/>
          </a:p>
        </p:txBody>
      </p:sp>
      <p:grpSp>
        <p:nvGrpSpPr>
          <p:cNvPr id="19" name="グループ化 18"/>
          <p:cNvGrpSpPr/>
          <p:nvPr/>
        </p:nvGrpSpPr>
        <p:grpSpPr>
          <a:xfrm>
            <a:off x="465365" y="1600311"/>
            <a:ext cx="2735035" cy="307777"/>
            <a:chOff x="104299" y="835750"/>
            <a:chExt cx="6561972" cy="307777"/>
          </a:xfrm>
        </p:grpSpPr>
        <p:sp>
          <p:nvSpPr>
            <p:cNvPr id="20" name="正方形/長方形 19"/>
            <p:cNvSpPr/>
            <p:nvPr/>
          </p:nvSpPr>
          <p:spPr>
            <a:xfrm>
              <a:off x="104299" y="835750"/>
              <a:ext cx="518129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400" b="1" dirty="0">
                  <a:solidFill>
                    <a:schemeClr val="accent6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どんな利便性があるの？</a:t>
              </a:r>
            </a:p>
          </p:txBody>
        </p:sp>
        <p:cxnSp>
          <p:nvCxnSpPr>
            <p:cNvPr id="21" name="直線コネクタ 20"/>
            <p:cNvCxnSpPr/>
            <p:nvPr/>
          </p:nvCxnSpPr>
          <p:spPr>
            <a:xfrm>
              <a:off x="197514" y="1115698"/>
              <a:ext cx="6468757" cy="0"/>
            </a:xfrm>
            <a:prstGeom prst="line">
              <a:avLst/>
            </a:prstGeom>
            <a:ln w="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テキスト ボックス 21"/>
          <p:cNvSpPr txBox="1"/>
          <p:nvPr/>
        </p:nvSpPr>
        <p:spPr>
          <a:xfrm>
            <a:off x="1070574" y="1988980"/>
            <a:ext cx="8343937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１．宛先は自由自在に設定可能。目的に合わせたリアルタイムでの情報共有・相互アドバイスが可能です！</a:t>
            </a:r>
            <a:endParaRPr lang="en-US" altLang="ja-JP" sz="1100" dirty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２．自動通知・ウォッチ機能により、営業に役に立つ情報やナレッジを効率的に情報収集出来ます！</a:t>
            </a:r>
          </a:p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３．タイムラインよりワンクリックで関連情報へ遷移可能。メッセージ受信者は簡単に必要情報へアクセス出来ます！</a:t>
            </a:r>
            <a:endParaRPr lang="en-US" altLang="ja-JP" sz="1100" dirty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3" y="2009315"/>
            <a:ext cx="629738" cy="629738"/>
          </a:xfrm>
          <a:prstGeom prst="rect">
            <a:avLst/>
          </a:prstGeom>
        </p:spPr>
      </p:pic>
      <p:sp>
        <p:nvSpPr>
          <p:cNvPr id="41" name="テキスト ボックス 40"/>
          <p:cNvSpPr txBox="1"/>
          <p:nvPr/>
        </p:nvSpPr>
        <p:spPr>
          <a:xfrm>
            <a:off x="520184" y="2857195"/>
            <a:ext cx="16108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タイムライン画面</a:t>
            </a:r>
            <a:r>
              <a:rPr lang="en-US" altLang="ja-JP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217" y="3161655"/>
            <a:ext cx="4828939" cy="318504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3" name="テキスト ボックス 22"/>
          <p:cNvSpPr txBox="1"/>
          <p:nvPr/>
        </p:nvSpPr>
        <p:spPr>
          <a:xfrm>
            <a:off x="5695029" y="2886759"/>
            <a:ext cx="29925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タイムラインの主な機能</a:t>
            </a:r>
            <a:r>
              <a:rPr lang="en-US" altLang="ja-JP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5695029" y="3161655"/>
            <a:ext cx="3773923" cy="2757871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6276225" y="4415022"/>
            <a:ext cx="3063029" cy="269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外出先・スマートデバイスでも利用可能</a:t>
            </a:r>
            <a:endParaRPr kumimoji="1"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6294712" y="3690973"/>
            <a:ext cx="3063029" cy="269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ウォッチ機能による、効率的情報収集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6289952" y="3316319"/>
            <a:ext cx="3063029" cy="269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ユーザ・グループ間での情報共有・コメント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6284736" y="4042366"/>
            <a:ext cx="3063029" cy="269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関連情報にドリルダウン可能なメッセージ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6294712" y="4768414"/>
            <a:ext cx="3063029" cy="269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活動登録は自動投稿され、関係者へ共有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5824921" y="3324351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１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5819704" y="4044359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3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5819272" y="3674476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2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5819273" y="4413674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4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5819273" y="4773362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5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6263160" y="5124774"/>
            <a:ext cx="3063029" cy="269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ファイルも添付可能</a:t>
            </a:r>
            <a:endParaRPr kumimoji="1"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6281647" y="5478166"/>
            <a:ext cx="3063029" cy="269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検索可能で、後日で投稿振り返り可能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5806208" y="5123426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6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5806208" y="5483114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7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432110" y="909899"/>
            <a:ext cx="1800493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noProof="0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タイムラインとは？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8" name="直線コネクタ 37"/>
          <p:cNvCxnSpPr/>
          <p:nvPr/>
        </p:nvCxnSpPr>
        <p:spPr>
          <a:xfrm>
            <a:off x="500711" y="1158229"/>
            <a:ext cx="1613315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359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99" y="1983807"/>
            <a:ext cx="6427318" cy="423929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2" name="テキスト ボックス 61"/>
          <p:cNvSpPr txBox="1"/>
          <p:nvPr/>
        </p:nvSpPr>
        <p:spPr>
          <a:xfrm>
            <a:off x="2533264" y="2839798"/>
            <a:ext cx="4557567" cy="3389719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endParaRPr lang="en-US" altLang="ja-JP" sz="600" b="1" u="sng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000" dirty="0" smtClean="0"/>
              <a:t>タイムライン・画面構成</a:t>
            </a:r>
            <a:endParaRPr kumimoji="1" lang="ja-JP" altLang="en-US" sz="2000" dirty="0"/>
          </a:p>
        </p:txBody>
      </p:sp>
      <p:sp>
        <p:nvSpPr>
          <p:cNvPr id="37" name="正方形/長方形 36"/>
          <p:cNvSpPr/>
          <p:nvPr/>
        </p:nvSpPr>
        <p:spPr>
          <a:xfrm>
            <a:off x="432110" y="909899"/>
            <a:ext cx="2159566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noProof="0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タイムライン・画面構成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38" name="直線コネクタ 37"/>
          <p:cNvCxnSpPr/>
          <p:nvPr/>
        </p:nvCxnSpPr>
        <p:spPr>
          <a:xfrm flipV="1">
            <a:off x="507433" y="1147313"/>
            <a:ext cx="1992285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/>
          <p:cNvSpPr txBox="1"/>
          <p:nvPr/>
        </p:nvSpPr>
        <p:spPr>
          <a:xfrm>
            <a:off x="7553977" y="5552320"/>
            <a:ext cx="1819800" cy="523220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投稿</a:t>
            </a:r>
            <a:r>
              <a:rPr lang="ja-JP" altLang="en-US" sz="1200" b="1" u="sng" dirty="0" smtClean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内容</a:t>
            </a: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投稿内容が表示されます。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54" name="カギ線コネクタ 53"/>
          <p:cNvCxnSpPr>
            <a:stCxn id="53" idx="0"/>
            <a:endCxn id="62" idx="3"/>
          </p:cNvCxnSpPr>
          <p:nvPr/>
        </p:nvCxnSpPr>
        <p:spPr>
          <a:xfrm rot="16200000" flipV="1">
            <a:off x="7268523" y="4356966"/>
            <a:ext cx="1017662" cy="1373046"/>
          </a:xfrm>
          <a:prstGeom prst="bentConnector2">
            <a:avLst/>
          </a:prstGeom>
          <a:ln w="15875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/>
          <p:cNvSpPr txBox="1"/>
          <p:nvPr/>
        </p:nvSpPr>
        <p:spPr>
          <a:xfrm>
            <a:off x="2998762" y="3975820"/>
            <a:ext cx="3150156" cy="127635"/>
          </a:xfrm>
          <a:prstGeom prst="rect">
            <a:avLst/>
          </a:prstGeom>
          <a:noFill/>
          <a:ln w="15875">
            <a:solidFill>
              <a:srgbClr val="70AD47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endParaRPr lang="en-US" altLang="ja-JP" sz="600" b="1" u="sng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7553977" y="3167390"/>
            <a:ext cx="1819800" cy="769441"/>
          </a:xfrm>
          <a:prstGeom prst="rect">
            <a:avLst/>
          </a:prstGeom>
          <a:noFill/>
          <a:ln w="15875">
            <a:solidFill>
              <a:srgbClr val="70AD47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コメント</a:t>
            </a: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0" lang="ja-JP" altLang="en-US" sz="1100" kern="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投稿された内容に</a:t>
            </a:r>
            <a:r>
              <a:rPr kumimoji="0" lang="ja-JP" altLang="en-US" sz="1100" kern="0" dirty="0" smtClean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対して</a:t>
            </a:r>
            <a:endParaRPr kumimoji="0" lang="en-US" altLang="ja-JP" sz="1100" kern="0" dirty="0" smtClean="0">
              <a:solidFill>
                <a:srgbClr val="333333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itchFamily="50" charset="-128"/>
            </a:endParaRPr>
          </a:p>
          <a:p>
            <a:pPr>
              <a:spcBef>
                <a:spcPts val="600"/>
              </a:spcBef>
            </a:pPr>
            <a:r>
              <a:rPr kumimoji="0" lang="ja-JP" altLang="en-US" sz="1100" kern="0" dirty="0" smtClean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itchFamily="50" charset="-128"/>
              </a:rPr>
              <a:t>コメントを投稿します。</a:t>
            </a:r>
            <a:endParaRPr kumimoji="0" lang="en-US" altLang="ja-JP" sz="1100" kern="0" dirty="0" smtClean="0">
              <a:solidFill>
                <a:srgbClr val="333333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itchFamily="50" charset="-128"/>
            </a:endParaRPr>
          </a:p>
        </p:txBody>
      </p:sp>
      <p:cxnSp>
        <p:nvCxnSpPr>
          <p:cNvPr id="59" name="カギ線コネクタ 58"/>
          <p:cNvCxnSpPr>
            <a:stCxn id="58" idx="1"/>
            <a:endCxn id="55" idx="3"/>
          </p:cNvCxnSpPr>
          <p:nvPr/>
        </p:nvCxnSpPr>
        <p:spPr>
          <a:xfrm rot="10800000" flipV="1">
            <a:off x="6148919" y="3552110"/>
            <a:ext cx="1405059" cy="487527"/>
          </a:xfrm>
          <a:prstGeom prst="bentConnector3">
            <a:avLst>
              <a:gd name="adj1" fmla="val 50000"/>
            </a:avLst>
          </a:prstGeom>
          <a:ln w="15875">
            <a:solidFill>
              <a:srgbClr val="70AD47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テキスト ボックス 69"/>
          <p:cNvSpPr txBox="1"/>
          <p:nvPr/>
        </p:nvSpPr>
        <p:spPr>
          <a:xfrm>
            <a:off x="2522611" y="2629590"/>
            <a:ext cx="3655939" cy="138499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endParaRPr lang="en-US" altLang="ja-JP" sz="1200" b="1" u="sng" dirty="0" smtClean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71" name="カギ線コネクタ 70"/>
          <p:cNvCxnSpPr>
            <a:stCxn id="72" idx="1"/>
            <a:endCxn id="70" idx="0"/>
          </p:cNvCxnSpPr>
          <p:nvPr/>
        </p:nvCxnSpPr>
        <p:spPr>
          <a:xfrm rot="10800000" flipV="1">
            <a:off x="4350581" y="2385490"/>
            <a:ext cx="3203396" cy="244099"/>
          </a:xfrm>
          <a:prstGeom prst="bentConnector2">
            <a:avLst/>
          </a:prstGeom>
          <a:ln w="15875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テキスト ボックス 71"/>
          <p:cNvSpPr txBox="1"/>
          <p:nvPr/>
        </p:nvSpPr>
        <p:spPr>
          <a:xfrm>
            <a:off x="7553977" y="2000770"/>
            <a:ext cx="1819800" cy="769441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投稿する</a:t>
            </a:r>
            <a:endParaRPr lang="en-US" altLang="ja-JP" sz="1100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新規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にコメントを投稿</a:t>
            </a:r>
            <a:endParaRPr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します。</a:t>
            </a:r>
            <a:endParaRPr lang="en-US" altLang="ja-JP" sz="9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3718480" y="913533"/>
            <a:ext cx="2556196" cy="692497"/>
          </a:xfrm>
          <a:prstGeom prst="rect">
            <a:avLst/>
          </a:prstGeom>
          <a:noFill/>
          <a:ln w="158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各種タブ</a:t>
            </a:r>
            <a:endParaRPr lang="en-US" altLang="ja-JP" sz="1100" dirty="0">
              <a:solidFill>
                <a:schemeClr val="accent4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タイムラインのグループ一覧や自身のウォッチ対象を確認出来ます。</a:t>
            </a:r>
            <a:endParaRPr lang="en-US" altLang="ja-JP" sz="12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1752600" y="2015067"/>
            <a:ext cx="2434167" cy="292100"/>
          </a:xfrm>
          <a:prstGeom prst="rect">
            <a:avLst/>
          </a:prstGeom>
          <a:noFill/>
          <a:ln w="15875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endParaRPr lang="en-US" altLang="ja-JP" sz="600" b="1" u="sng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75" name="カギ線コネクタ 74"/>
          <p:cNvCxnSpPr>
            <a:stCxn id="73" idx="1"/>
            <a:endCxn id="74" idx="0"/>
          </p:cNvCxnSpPr>
          <p:nvPr/>
        </p:nvCxnSpPr>
        <p:spPr>
          <a:xfrm rot="10800000" flipV="1">
            <a:off x="2969684" y="1259781"/>
            <a:ext cx="748796" cy="755285"/>
          </a:xfrm>
          <a:prstGeom prst="bentConnector2">
            <a:avLst/>
          </a:prstGeom>
          <a:ln w="15875">
            <a:solidFill>
              <a:schemeClr val="accent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7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39" y="2591379"/>
            <a:ext cx="4524035" cy="373516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795" y="2841786"/>
            <a:ext cx="3390733" cy="1004142"/>
          </a:xfrm>
          <a:prstGeom prst="rect">
            <a:avLst/>
          </a:prstGeom>
        </p:spPr>
      </p:pic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/>
              <a:t>タイムライン（コメント）の投稿</a:t>
            </a:r>
            <a:endParaRPr kumimoji="1" lang="ja-JP" altLang="en-US" sz="2000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5548035" y="1821938"/>
            <a:ext cx="39022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ステップ２：宛先を選ぶ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画面表上部の　　　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を押し送付先を入力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してください。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社員名簿より候補先が表示されるので選択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してください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0804" y="2084455"/>
            <a:ext cx="266702" cy="240555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6407" y="3476106"/>
            <a:ext cx="1476788" cy="1488860"/>
          </a:xfrm>
          <a:prstGeom prst="rect">
            <a:avLst/>
          </a:prstGeom>
        </p:spPr>
      </p:pic>
      <p:sp>
        <p:nvSpPr>
          <p:cNvPr id="60" name="正方形/長方形 59"/>
          <p:cNvSpPr/>
          <p:nvPr/>
        </p:nvSpPr>
        <p:spPr bwMode="auto">
          <a:xfrm>
            <a:off x="6358467" y="3158837"/>
            <a:ext cx="2827866" cy="346363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512259" y="5310878"/>
            <a:ext cx="3902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ステップ３：投稿ボタンを押す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最後に　　　　　　　を押し、タイムラインを投稿します。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6715" y="5572488"/>
            <a:ext cx="773975" cy="221623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465365" y="1822845"/>
            <a:ext cx="5283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</a:t>
            </a: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コメントを記入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画面表上部の　　　　　　　　　　　に</a:t>
            </a:r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、</a:t>
            </a:r>
            <a:endParaRPr kumimoji="1" lang="en-US" altLang="ja-JP" sz="11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コメント</a:t>
            </a:r>
            <a:r>
              <a:rPr kumimoji="1"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を記載してください。</a:t>
            </a:r>
            <a:endParaRPr kumimoji="1"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2062786"/>
            <a:ext cx="1373504" cy="24443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9" name="正方形/長方形 28"/>
          <p:cNvSpPr/>
          <p:nvPr/>
        </p:nvSpPr>
        <p:spPr bwMode="auto">
          <a:xfrm>
            <a:off x="977899" y="3438321"/>
            <a:ext cx="3306933" cy="291246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2" name="直線コネクタ 21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図 22"/>
          <p:cNvPicPr>
            <a:picLocks noChangeAspect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863415" y="1261019"/>
            <a:ext cx="91194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タイムライン（コメント）の投稿は、「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コメントを記入」</a:t>
            </a: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 「宛先を選ぶ」 →「投稿ボタンを押す」の３ステップで完了</a:t>
            </a:r>
            <a:endParaRPr lang="en-US" altLang="ja-JP" sz="1100" dirty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66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/>
              <a:t>受信したタイムラインからの詳細情報確認</a:t>
            </a:r>
            <a:endParaRPr kumimoji="1" lang="ja-JP" altLang="en-US" sz="2000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5550763" y="1822845"/>
            <a:ext cx="3902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ステップ２：詳細情報確認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受信したタイムラインの詳細内容画面に遷移します。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気になること、アドバイスがある場合は、画面下部より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コメントを投稿できます。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65" y="2638013"/>
            <a:ext cx="4856806" cy="380850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707" y="2098720"/>
            <a:ext cx="2471554" cy="194957"/>
          </a:xfrm>
          <a:prstGeom prst="rect">
            <a:avLst/>
          </a:prstGeom>
        </p:spPr>
      </p:pic>
      <p:sp>
        <p:nvSpPr>
          <p:cNvPr id="25" name="正方形/長方形 24"/>
          <p:cNvSpPr/>
          <p:nvPr/>
        </p:nvSpPr>
        <p:spPr bwMode="auto">
          <a:xfrm>
            <a:off x="930795" y="3926123"/>
            <a:ext cx="3492000" cy="182327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7379" y="2834832"/>
            <a:ext cx="3589021" cy="364876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8" name="正方形/長方形 27"/>
          <p:cNvSpPr/>
          <p:nvPr/>
        </p:nvSpPr>
        <p:spPr bwMode="auto">
          <a:xfrm>
            <a:off x="5966460" y="6087292"/>
            <a:ext cx="3268979" cy="379979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16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863415" y="1261019"/>
            <a:ext cx="91194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タイムライン上の青い文字のタイトルをクリックすると、関連詳細情報へワンクリックで遷移します</a:t>
            </a:r>
            <a:endParaRPr lang="en-US" altLang="ja-JP" sz="1100" dirty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65365" y="1822845"/>
            <a:ext cx="4603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ステップ１：詳細情報への遷移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青い文字のタイトル　　　　　　　　　　　　　　　　　　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sz="11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クリックしてください。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277282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正方形/長方形 35"/>
          <p:cNvSpPr/>
          <p:nvPr/>
        </p:nvSpPr>
        <p:spPr>
          <a:xfrm>
            <a:off x="5162680" y="4791330"/>
            <a:ext cx="4311198" cy="1688044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上司の方の利便性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　　部下の日々の営業活動・案件の変化をタイムリーに把握でき、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　　</a:t>
            </a: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アドバイスができます！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社員の方の利便性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　　顧客・案件の動きを把握しやすくなると同時に、同僚の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　活動</a:t>
            </a: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・案件をウォッチすることで、自身にはないやり方を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　収集</a:t>
            </a:r>
            <a:r>
              <a:rPr lang="ja-JP" altLang="en-US" sz="11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すること</a:t>
            </a: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ができます！</a:t>
            </a:r>
            <a:endParaRPr lang="ja-JP" altLang="en-US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509136" y="2378317"/>
            <a:ext cx="4235128" cy="19585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1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社員画面</a:t>
            </a:r>
            <a:endParaRPr kumimoji="1" lang="ja-JP" altLang="en-US" sz="11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33" y="2651963"/>
            <a:ext cx="3853319" cy="1588810"/>
          </a:xfrm>
          <a:prstGeom prst="rect">
            <a:avLst/>
          </a:prstGeom>
        </p:spPr>
      </p:pic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kumimoji="1" lang="ja-JP" altLang="en-US" sz="2000" dirty="0"/>
              <a:t>ウォッチ機能による効率的な情報収集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92434" y="1821938"/>
            <a:ext cx="892207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ウォッチ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対象の選定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更新や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活動があった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場合に、自動通知を取得したい対象の　　　　　　　をクリックし、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☆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r>
              <a:rPr lang="ja-JP" altLang="en-US" sz="1200" dirty="0">
                <a:solidFill>
                  <a:schemeClr val="accent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★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に変更して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ください。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662" y="2049276"/>
            <a:ext cx="909401" cy="292070"/>
          </a:xfrm>
          <a:prstGeom prst="rect">
            <a:avLst/>
          </a:prstGeom>
        </p:spPr>
      </p:pic>
      <p:sp>
        <p:nvSpPr>
          <p:cNvPr id="33" name="正方形/長方形 32"/>
          <p:cNvSpPr/>
          <p:nvPr/>
        </p:nvSpPr>
        <p:spPr>
          <a:xfrm>
            <a:off x="541040" y="4520851"/>
            <a:ext cx="4235128" cy="19585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1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案件画面</a:t>
            </a:r>
            <a:endParaRPr kumimoji="1" lang="ja-JP" altLang="en-US" sz="11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5179383" y="2386889"/>
            <a:ext cx="4235128" cy="19585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1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タイムライン画面（上司）</a:t>
            </a:r>
            <a:endParaRPr kumimoji="1" lang="ja-JP" altLang="en-US" sz="11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 bwMode="auto">
          <a:xfrm>
            <a:off x="3674091" y="3504595"/>
            <a:ext cx="828000" cy="211597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/>
          <a:srcRect b="33733"/>
          <a:stretch/>
        </p:blipFill>
        <p:spPr>
          <a:xfrm>
            <a:off x="722933" y="4810454"/>
            <a:ext cx="3843008" cy="1571405"/>
          </a:xfrm>
          <a:prstGeom prst="rect">
            <a:avLst/>
          </a:prstGeom>
        </p:spPr>
      </p:pic>
      <p:sp>
        <p:nvSpPr>
          <p:cNvPr id="23" name="正方形/長方形 22"/>
          <p:cNvSpPr/>
          <p:nvPr/>
        </p:nvSpPr>
        <p:spPr bwMode="auto">
          <a:xfrm>
            <a:off x="3373967" y="5501217"/>
            <a:ext cx="637116" cy="169333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168" y="3032168"/>
            <a:ext cx="270372" cy="270372"/>
          </a:xfrm>
          <a:prstGeom prst="rect">
            <a:avLst/>
          </a:prstGeom>
          <a:noFill/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7"/>
          <a:srcRect b="26316"/>
          <a:stretch/>
        </p:blipFill>
        <p:spPr>
          <a:xfrm>
            <a:off x="5300350" y="2653707"/>
            <a:ext cx="3830272" cy="1587066"/>
          </a:xfrm>
          <a:prstGeom prst="rect">
            <a:avLst/>
          </a:prstGeom>
        </p:spPr>
      </p:pic>
      <p:sp>
        <p:nvSpPr>
          <p:cNvPr id="16" name="二等辺三角形 15"/>
          <p:cNvSpPr/>
          <p:nvPr/>
        </p:nvSpPr>
        <p:spPr bwMode="auto">
          <a:xfrm rot="5400000">
            <a:off x="4174558" y="4039266"/>
            <a:ext cx="1557828" cy="211596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513954" y="4481425"/>
            <a:ext cx="29925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ウォッチ機能、ここが便利！</a:t>
            </a:r>
            <a:endParaRPr lang="en-US" altLang="ja-JP" sz="1100" b="1" dirty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8" name="図 37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341" y="4439757"/>
            <a:ext cx="257227" cy="257227"/>
          </a:xfrm>
          <a:prstGeom prst="rect">
            <a:avLst/>
          </a:prstGeom>
        </p:spPr>
      </p:pic>
      <p:sp>
        <p:nvSpPr>
          <p:cNvPr id="39" name="正方形/長方形 38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7" name="直線コネクタ 26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863415" y="1261019"/>
            <a:ext cx="91194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ウォッチしたい社員や顧客、案件に対して「ウォッチする」をクリックします</a:t>
            </a:r>
            <a:endParaRPr lang="en-US" altLang="ja-JP" sz="1100" dirty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テキスト ボックス 42"/>
          <p:cNvSpPr txBox="1"/>
          <p:nvPr/>
        </p:nvSpPr>
        <p:spPr>
          <a:xfrm>
            <a:off x="497791" y="1820011"/>
            <a:ext cx="4021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ステップ１：グループ新規登録画面</a:t>
            </a: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表示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タイムライン画面上の　　　　　　をクリックしてください。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表出した「グループ一覧画面」右上の　　　　　　　 </a:t>
            </a:r>
            <a:r>
              <a:rPr lang="ja-JP" altLang="en-US" sz="11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押してく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だ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さい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lang="ja-JP" altLang="en-US" sz="2000" dirty="0"/>
              <a:t>情報を共有するグループ化</a:t>
            </a:r>
            <a:endParaRPr kumimoji="1" lang="ja-JP" altLang="en-US" sz="2000" dirty="0"/>
          </a:p>
        </p:txBody>
      </p:sp>
      <p:sp>
        <p:nvSpPr>
          <p:cNvPr id="29" name="正方形/長方形 28"/>
          <p:cNvSpPr/>
          <p:nvPr/>
        </p:nvSpPr>
        <p:spPr>
          <a:xfrm>
            <a:off x="8460404" y="438547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★★★</a:t>
            </a: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922813" y="1820011"/>
            <a:ext cx="39022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ステップ３</a:t>
            </a: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：メンバー</a:t>
            </a:r>
            <a:r>
              <a:rPr kumimoji="1"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の選択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メンバー選択（追加）画面が表出します。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グループに入れるメンバーを選択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してください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/>
          <a:srcRect b="29015"/>
          <a:stretch/>
        </p:blipFill>
        <p:spPr>
          <a:xfrm>
            <a:off x="589447" y="2992558"/>
            <a:ext cx="3549929" cy="103533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309" y="2108623"/>
            <a:ext cx="709218" cy="192218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3038" y="2325010"/>
            <a:ext cx="892870" cy="221310"/>
          </a:xfrm>
          <a:prstGeom prst="rect">
            <a:avLst/>
          </a:prstGeom>
        </p:spPr>
      </p:pic>
      <p:sp>
        <p:nvSpPr>
          <p:cNvPr id="44" name="正方形/長方形 43"/>
          <p:cNvSpPr/>
          <p:nvPr/>
        </p:nvSpPr>
        <p:spPr bwMode="auto">
          <a:xfrm>
            <a:off x="3603624" y="3005137"/>
            <a:ext cx="503239" cy="149225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497791" y="4280139"/>
            <a:ext cx="3902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ステップ２</a:t>
            </a: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</a:t>
            </a:r>
            <a:r>
              <a:rPr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情報</a:t>
            </a: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の入力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必要情報を入力の上、　　　　 を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押してください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446" y="4934692"/>
            <a:ext cx="3486531" cy="145099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9152" y="4530719"/>
            <a:ext cx="579293" cy="271158"/>
          </a:xfrm>
          <a:prstGeom prst="rect">
            <a:avLst/>
          </a:prstGeom>
        </p:spPr>
      </p:pic>
      <p:sp>
        <p:nvSpPr>
          <p:cNvPr id="50" name="正方形/長方形 49"/>
          <p:cNvSpPr/>
          <p:nvPr/>
        </p:nvSpPr>
        <p:spPr bwMode="auto">
          <a:xfrm>
            <a:off x="3521075" y="4932363"/>
            <a:ext cx="496888" cy="157162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4922813" y="4203870"/>
            <a:ext cx="4033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ステップ</a:t>
            </a:r>
            <a:r>
              <a:rPr kumimoji="1" lang="en-US" altLang="ja-JP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4</a:t>
            </a:r>
            <a:r>
              <a:rPr kumimoji="1" lang="ja-JP" altLang="en-US" sz="1200" b="1" u="sng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：権限</a:t>
            </a:r>
            <a:r>
              <a:rPr kumimoji="1"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設定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メンバーの権限を選択し、最後に　　　を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押してください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52" name="図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4110" y="4731165"/>
            <a:ext cx="3770955" cy="698484"/>
          </a:xfrm>
          <a:prstGeom prst="rect">
            <a:avLst/>
          </a:prstGeom>
        </p:spPr>
      </p:pic>
      <p:pic>
        <p:nvPicPr>
          <p:cNvPr id="54" name="図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9637" y="4505491"/>
            <a:ext cx="360046" cy="163657"/>
          </a:xfrm>
          <a:prstGeom prst="rect">
            <a:avLst/>
          </a:prstGeom>
        </p:spPr>
      </p:pic>
      <p:pic>
        <p:nvPicPr>
          <p:cNvPr id="59" name="図 5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41074" y="2624503"/>
            <a:ext cx="3743966" cy="142640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3" name="正方形/長方形 52"/>
          <p:cNvSpPr/>
          <p:nvPr/>
        </p:nvSpPr>
        <p:spPr bwMode="auto">
          <a:xfrm>
            <a:off x="5604683" y="3287932"/>
            <a:ext cx="1972984" cy="809901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60" name="正方形/長方形 59"/>
          <p:cNvSpPr/>
          <p:nvPr/>
        </p:nvSpPr>
        <p:spPr bwMode="auto">
          <a:xfrm>
            <a:off x="8458200" y="4905375"/>
            <a:ext cx="295275" cy="155575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graphicFrame>
        <p:nvGraphicFramePr>
          <p:cNvPr id="63" name="表 62"/>
          <p:cNvGraphicFramePr>
            <a:graphicFrameLocks noGrp="1"/>
          </p:cNvGraphicFramePr>
          <p:nvPr>
            <p:extLst/>
          </p:nvPr>
        </p:nvGraphicFramePr>
        <p:xfrm>
          <a:off x="4939938" y="5630834"/>
          <a:ext cx="4250213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8818">
                  <a:extLst>
                    <a:ext uri="{9D8B030D-6E8A-4147-A177-3AD203B41FA5}">
                      <a16:colId xmlns:a16="http://schemas.microsoft.com/office/drawing/2014/main" val="3779701165"/>
                    </a:ext>
                  </a:extLst>
                </a:gridCol>
                <a:gridCol w="878205">
                  <a:extLst>
                    <a:ext uri="{9D8B030D-6E8A-4147-A177-3AD203B41FA5}">
                      <a16:colId xmlns:a16="http://schemas.microsoft.com/office/drawing/2014/main" val="3939866309"/>
                    </a:ext>
                  </a:extLst>
                </a:gridCol>
                <a:gridCol w="878205">
                  <a:extLst>
                    <a:ext uri="{9D8B030D-6E8A-4147-A177-3AD203B41FA5}">
                      <a16:colId xmlns:a16="http://schemas.microsoft.com/office/drawing/2014/main" val="2195219386"/>
                    </a:ext>
                  </a:extLst>
                </a:gridCol>
                <a:gridCol w="878205">
                  <a:extLst>
                    <a:ext uri="{9D8B030D-6E8A-4147-A177-3AD203B41FA5}">
                      <a16:colId xmlns:a16="http://schemas.microsoft.com/office/drawing/2014/main" val="2645990332"/>
                    </a:ext>
                  </a:extLst>
                </a:gridCol>
                <a:gridCol w="906780">
                  <a:extLst>
                    <a:ext uri="{9D8B030D-6E8A-4147-A177-3AD203B41FA5}">
                      <a16:colId xmlns:a16="http://schemas.microsoft.com/office/drawing/2014/main" val="3546978350"/>
                    </a:ext>
                  </a:extLst>
                </a:gridCol>
              </a:tblGrid>
              <a:tr h="215132">
                <a:tc>
                  <a:txBody>
                    <a:bodyPr/>
                    <a:lstStyle/>
                    <a:p>
                      <a:endParaRPr kumimoji="1" lang="ja-JP" altLang="en-US" sz="900" b="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b="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投稿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b="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コメント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b="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参加者招待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b="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グループ変更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540933"/>
                  </a:ext>
                </a:extLst>
              </a:tr>
              <a:tr h="215132">
                <a:tc>
                  <a:txBody>
                    <a:bodyPr/>
                    <a:lstStyle/>
                    <a:p>
                      <a:r>
                        <a:rPr kumimoji="1" lang="ja-JP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オーナー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●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●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●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●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3982841"/>
                  </a:ext>
                </a:extLst>
              </a:tr>
              <a:tr h="215132">
                <a:tc>
                  <a:txBody>
                    <a:bodyPr/>
                    <a:lstStyle/>
                    <a:p>
                      <a:r>
                        <a:rPr kumimoji="1" lang="ja-JP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ホスト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●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●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●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7815637"/>
                  </a:ext>
                </a:extLst>
              </a:tr>
              <a:tr h="215132">
                <a:tc>
                  <a:txBody>
                    <a:bodyPr/>
                    <a:lstStyle/>
                    <a:p>
                      <a:r>
                        <a:rPr kumimoji="1" lang="ja-JP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メンバー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●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●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9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725347"/>
                  </a:ext>
                </a:extLst>
              </a:tr>
            </a:tbl>
          </a:graphicData>
        </a:graphic>
      </p:graphicFrame>
      <p:sp>
        <p:nvSpPr>
          <p:cNvPr id="65" name="正方形/長方形 64"/>
          <p:cNvSpPr/>
          <p:nvPr/>
        </p:nvSpPr>
        <p:spPr>
          <a:xfrm>
            <a:off x="4939938" y="5398579"/>
            <a:ext cx="74892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100" dirty="0">
                <a:latin typeface="+mj-ea"/>
                <a:ea typeface="+mj-ea"/>
              </a:rPr>
              <a:t>【</a:t>
            </a:r>
            <a:r>
              <a:rPr lang="ja-JP" altLang="en-US" sz="1100" dirty="0">
                <a:latin typeface="+mj-ea"/>
                <a:ea typeface="+mj-ea"/>
              </a:rPr>
              <a:t>権限</a:t>
            </a:r>
            <a:r>
              <a:rPr lang="en-US" altLang="ja-JP" sz="1100" dirty="0">
                <a:latin typeface="+mj-ea"/>
                <a:ea typeface="+mj-ea"/>
              </a:rPr>
              <a:t>】</a:t>
            </a:r>
            <a:endParaRPr lang="ja-JP" altLang="en-US" sz="1100" dirty="0">
              <a:latin typeface="+mj-ea"/>
              <a:ea typeface="+mj-ea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432110" y="909899"/>
            <a:ext cx="144142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基本的な操作法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7" name="直線コネクタ 26"/>
          <p:cNvCxnSpPr/>
          <p:nvPr/>
        </p:nvCxnSpPr>
        <p:spPr>
          <a:xfrm>
            <a:off x="500711" y="1158229"/>
            <a:ext cx="1304218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863415" y="1261019"/>
            <a:ext cx="91194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グループの作成は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、「グループ新規登録画面を表示」→「情報の入力」→「メンバーの選択」→「権限設定」の</a:t>
            </a:r>
            <a:r>
              <a:rPr lang="en-US" altLang="ja-JP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r>
              <a:rPr lang="ja-JP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ステップで完了</a:t>
            </a:r>
            <a:endParaRPr lang="en-US" altLang="ja-JP" sz="1100" dirty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4" y="1196468"/>
            <a:ext cx="390930" cy="39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6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/>
          <p:cNvSpPr txBox="1"/>
          <p:nvPr/>
        </p:nvSpPr>
        <p:spPr>
          <a:xfrm>
            <a:off x="465365" y="4262945"/>
            <a:ext cx="3902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資料を添付する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を押せば、ファイルを添付することも可能です。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65365" y="374972"/>
            <a:ext cx="8949146" cy="360363"/>
          </a:xfrm>
        </p:spPr>
        <p:txBody>
          <a:bodyPr/>
          <a:lstStyle/>
          <a:p>
            <a:r>
              <a:rPr kumimoji="1" lang="ja-JP" altLang="en-US" sz="2000" dirty="0"/>
              <a:t>その他便利機能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54649" y="1013337"/>
            <a:ext cx="3913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投稿へ返信する（投稿する）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投稿に対して、コメントをしたい場合は、　　　　　 に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コメントを入力します。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宛先を指定し、最後に　　　　　 を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押してください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　　　　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17" y="4522502"/>
            <a:ext cx="269582" cy="250326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76" y="2145277"/>
            <a:ext cx="3781923" cy="182611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5"/>
          <a:srcRect r="39885"/>
          <a:stretch/>
        </p:blipFill>
        <p:spPr>
          <a:xfrm>
            <a:off x="3200747" y="1308099"/>
            <a:ext cx="630665" cy="213619"/>
          </a:xfrm>
          <a:prstGeom prst="rect">
            <a:avLst/>
          </a:prstGeom>
          <a:ln>
            <a:noFill/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3671" y="1782778"/>
            <a:ext cx="578781" cy="17639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5501200" y="1013337"/>
            <a:ext cx="3913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200" b="1" u="sng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タイムラインに表示したい投稿を絞る</a:t>
            </a:r>
            <a:endParaRPr lang="en-US" altLang="ja-JP" sz="1200" b="1" u="sng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タイムライン右上の　　　　を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押してください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表示する投稿・情報を選択するポップアップが表示される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ので、受信・表示したい内容を選択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してください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9" name="正方形/長方形 18"/>
          <p:cNvSpPr/>
          <p:nvPr/>
        </p:nvSpPr>
        <p:spPr bwMode="auto">
          <a:xfrm>
            <a:off x="1193946" y="3693562"/>
            <a:ext cx="2484000" cy="216000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7"/>
          <a:srcRect r="2820" b="17298"/>
          <a:stretch/>
        </p:blipFill>
        <p:spPr>
          <a:xfrm>
            <a:off x="560376" y="4902442"/>
            <a:ext cx="3807584" cy="135477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1" name="正方形/長方形 20"/>
          <p:cNvSpPr/>
          <p:nvPr/>
        </p:nvSpPr>
        <p:spPr bwMode="auto">
          <a:xfrm>
            <a:off x="1397000" y="5864225"/>
            <a:ext cx="177800" cy="152400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753" y="4250596"/>
            <a:ext cx="264146" cy="264146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841" y="1013337"/>
            <a:ext cx="212922" cy="182694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185" y="996852"/>
            <a:ext cx="247493" cy="247493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19435" y="1274947"/>
            <a:ext cx="389246" cy="218524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49005" y="2145277"/>
            <a:ext cx="3676364" cy="402517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9" name="正方形/長方形 28"/>
          <p:cNvSpPr/>
          <p:nvPr/>
        </p:nvSpPr>
        <p:spPr bwMode="auto">
          <a:xfrm>
            <a:off x="8991600" y="2155862"/>
            <a:ext cx="311098" cy="196481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8973365" y="43854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★</a:t>
            </a:r>
          </a:p>
        </p:txBody>
      </p:sp>
    </p:spTree>
    <p:extLst>
      <p:ext uri="{BB962C8B-B14F-4D97-AF65-F5344CB8AC3E}">
        <p14:creationId xmlns:p14="http://schemas.microsoft.com/office/powerpoint/2010/main" val="248534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40685" y="3448250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2400" b="1" noProof="0" dirty="0" smtClean="0">
                <a:solidFill>
                  <a:srgbClr val="4472C4"/>
                </a:solidFill>
                <a:latin typeface="メイリオ"/>
                <a:ea typeface="メイリオ"/>
              </a:rPr>
              <a:t>１０．日報・週報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/>
              <a:ea typeface="メイリオ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87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49" y="3094476"/>
            <a:ext cx="4718900" cy="3342362"/>
          </a:xfrm>
          <a:prstGeom prst="rect">
            <a:avLst/>
          </a:prstGeom>
          <a:ln>
            <a:solidFill>
              <a:srgbClr val="B1AEAE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000" dirty="0" smtClean="0"/>
              <a:t>日報・週報とは？</a:t>
            </a:r>
            <a:endParaRPr kumimoji="1" lang="ja-JP" altLang="en-US" sz="2000" dirty="0"/>
          </a:p>
        </p:txBody>
      </p:sp>
      <p:grpSp>
        <p:nvGrpSpPr>
          <p:cNvPr id="19" name="グループ化 18"/>
          <p:cNvGrpSpPr/>
          <p:nvPr/>
        </p:nvGrpSpPr>
        <p:grpSpPr>
          <a:xfrm>
            <a:off x="484790" y="1600498"/>
            <a:ext cx="2735035" cy="307777"/>
            <a:chOff x="104299" y="835750"/>
            <a:chExt cx="6561972" cy="307777"/>
          </a:xfrm>
        </p:grpSpPr>
        <p:sp>
          <p:nvSpPr>
            <p:cNvPr id="20" name="正方形/長方形 19"/>
            <p:cNvSpPr/>
            <p:nvPr/>
          </p:nvSpPr>
          <p:spPr>
            <a:xfrm>
              <a:off x="104299" y="835750"/>
              <a:ext cx="518129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400" b="1" dirty="0" smtClean="0">
                  <a:solidFill>
                    <a:schemeClr val="accent6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どんな利便性があるの？</a:t>
              </a:r>
              <a:endParaRPr lang="ja-JP" altLang="en-US" sz="1400" b="1" dirty="0">
                <a:solidFill>
                  <a:schemeClr val="accent6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21" name="直線コネクタ 20"/>
            <p:cNvCxnSpPr/>
            <p:nvPr/>
          </p:nvCxnSpPr>
          <p:spPr>
            <a:xfrm>
              <a:off x="197514" y="1115698"/>
              <a:ext cx="6468757" cy="0"/>
            </a:xfrm>
            <a:prstGeom prst="line">
              <a:avLst/>
            </a:prstGeom>
            <a:ln w="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テキスト ボックス 21"/>
          <p:cNvSpPr txBox="1"/>
          <p:nvPr/>
        </p:nvSpPr>
        <p:spPr>
          <a:xfrm>
            <a:off x="1070574" y="1988980"/>
            <a:ext cx="83439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．マネージャー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r>
              <a:rPr lang="en-US" altLang="ja-JP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 </a:t>
            </a:r>
            <a:r>
              <a:rPr lang="en-US" altLang="ja-JP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(1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週間</a:t>
            </a:r>
            <a:r>
              <a:rPr lang="en-US" altLang="ja-JP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単位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で、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社員の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活動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状況を把握できます！</a:t>
            </a:r>
            <a:endParaRPr lang="en-US" altLang="ja-JP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２</a:t>
            </a:r>
            <a:r>
              <a:rPr lang="ja-JP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．スケジュールと実際の活動が並んで見えるため、報告漏れがないかを確認できます！</a:t>
            </a:r>
            <a:endParaRPr lang="en-US" altLang="ja-JP" sz="11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3" y="2009315"/>
            <a:ext cx="629738" cy="629738"/>
          </a:xfrm>
          <a:prstGeom prst="rect">
            <a:avLst/>
          </a:prstGeom>
        </p:spPr>
      </p:pic>
      <p:sp>
        <p:nvSpPr>
          <p:cNvPr id="41" name="テキスト ボックス 40"/>
          <p:cNvSpPr txBox="1"/>
          <p:nvPr/>
        </p:nvSpPr>
        <p:spPr>
          <a:xfrm>
            <a:off x="445941" y="2832866"/>
            <a:ext cx="19605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日報・週報の提出画面</a:t>
            </a: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5624522" y="3102065"/>
            <a:ext cx="3773923" cy="1708004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5736120" y="3260382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１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5739606" y="3639787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2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5739607" y="4019192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3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6261742" y="3264529"/>
            <a:ext cx="3063029" cy="269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altLang="ja-JP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1</a:t>
            </a: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日</a:t>
            </a:r>
            <a:r>
              <a:rPr lang="en-US" altLang="ja-JP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(1</a:t>
            </a: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週間</a:t>
            </a:r>
            <a:r>
              <a:rPr lang="en-US" altLang="ja-JP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)</a:t>
            </a: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の活動報告をまとめて提出可能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6261743" y="3639788"/>
            <a:ext cx="3063029" cy="269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活動登録が束となり自動で作成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6261743" y="4019192"/>
            <a:ext cx="3063029" cy="269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スケジュールと実際の活動を比較可能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493434" y="2822712"/>
            <a:ext cx="29925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日報・週報の主な機能</a:t>
            </a:r>
            <a:r>
              <a:rPr lang="en-US" altLang="ja-JP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32" name="正方形/長方形 31"/>
          <p:cNvSpPr/>
          <p:nvPr/>
        </p:nvSpPr>
        <p:spPr>
          <a:xfrm>
            <a:off x="5739606" y="4398596"/>
            <a:ext cx="388745" cy="2693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en-US" altLang="ja-JP" sz="11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4</a:t>
            </a:r>
            <a:endParaRPr kumimoji="1"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6261742" y="4398596"/>
            <a:ext cx="3063029" cy="269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マネージャーにて承認と差戻が可能</a:t>
            </a:r>
            <a:endParaRPr lang="en-US" altLang="ja-JP" sz="11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65365" y="1206223"/>
            <a:ext cx="69457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日、または</a:t>
            </a:r>
            <a:r>
              <a:rPr lang="en-US" altLang="ja-JP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週間の活動を集約してマネージャーに報告する機能です</a:t>
            </a:r>
            <a:endParaRPr lang="en-US" altLang="ja-JP" sz="1100" dirty="0">
              <a:solidFill>
                <a:schemeClr val="tx1">
                  <a:lumMod val="95000"/>
                  <a:lumOff val="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432110" y="909899"/>
            <a:ext cx="1620957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noProof="0" dirty="0" smtClean="0">
                <a:solidFill>
                  <a:srgbClr val="4472C4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日報・週報とは？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42" name="直線コネクタ 41"/>
          <p:cNvCxnSpPr/>
          <p:nvPr/>
        </p:nvCxnSpPr>
        <p:spPr>
          <a:xfrm>
            <a:off x="500711" y="1158229"/>
            <a:ext cx="1613315" cy="0"/>
          </a:xfrm>
          <a:prstGeom prst="line">
            <a:avLst/>
          </a:prstGeom>
          <a:ln w="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48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_Standarddesign">
      <a:majorFont>
        <a:latin typeface="Arial"/>
        <a:ea typeface="メイリオ"/>
        <a:cs typeface="メイリオ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4">
            <a:lumMod val="20000"/>
            <a:lumOff val="80000"/>
            <a:alpha val="5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lg" len="lg"/>
        </a:ln>
        <a:effectLst/>
        <a:ex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40000"/>
          </a:spcBef>
          <a:spcAft>
            <a:spcPct val="0"/>
          </a:spcAft>
          <a:buClr>
            <a:schemeClr val="accent1"/>
          </a:buClr>
          <a:buSzTx/>
          <a:buFont typeface="Wingdings" pitchFamily="2" charset="2"/>
          <a:buNone/>
          <a:tabLst/>
          <a:defRPr kumimoji="1" sz="24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メイリオ" pitchFamily="50" charset="-128"/>
            <a:cs typeface="メイリオ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70C1D2"/>
        </a:solidFill>
        <a:ln w="19050" cap="flat" cmpd="sng" algn="ctr">
          <a:solidFill>
            <a:srgbClr val="808080"/>
          </a:solidFill>
          <a:prstDash val="sysDot"/>
          <a:round/>
          <a:headEnd type="none" w="med" len="med"/>
          <a:tailEnd type="none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40000"/>
          </a:spcBef>
          <a:spcAft>
            <a:spcPct val="0"/>
          </a:spcAft>
          <a:buClr>
            <a:schemeClr val="accent1"/>
          </a:buClr>
          <a:buSzTx/>
          <a:buFont typeface="Wingdings" pitchFamily="2" charset="2"/>
          <a:buNone/>
          <a:tabLst/>
          <a:defRPr kumimoji="1" lang="ja-JP" altLang="ja-JP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メイリオ" pitchFamily="50" charset="-128"/>
            <a:cs typeface="メイリオ" pitchFamily="50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kumimoji="1" sz="1200" dirty="0" smtClean="0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defRPr>
        </a:defPPr>
      </a:lstStyle>
    </a:txDef>
  </a:objectDefaults>
  <a:extraClrSchemeLst>
    <a:extraClrScheme>
      <a:clrScheme name="2_Standarddesign 1">
        <a:dk1>
          <a:srgbClr val="333333"/>
        </a:dk1>
        <a:lt1>
          <a:srgbClr val="FFFFFF"/>
        </a:lt1>
        <a:dk2>
          <a:srgbClr val="006AD5"/>
        </a:dk2>
        <a:lt2>
          <a:srgbClr val="BE0009"/>
        </a:lt2>
        <a:accent1>
          <a:srgbClr val="FFA800"/>
        </a:accent1>
        <a:accent2>
          <a:srgbClr val="0C1F84"/>
        </a:accent2>
        <a:accent3>
          <a:srgbClr val="FFFFFF"/>
        </a:accent3>
        <a:accent4>
          <a:srgbClr val="2A2A2A"/>
        </a:accent4>
        <a:accent5>
          <a:srgbClr val="FFD1AA"/>
        </a:accent5>
        <a:accent6>
          <a:srgbClr val="0A1B77"/>
        </a:accent6>
        <a:hlink>
          <a:srgbClr val="006659"/>
        </a:hlink>
        <a:folHlink>
          <a:srgbClr val="269E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2">
        <a:dk1>
          <a:srgbClr val="333333"/>
        </a:dk1>
        <a:lt1>
          <a:srgbClr val="FFFFFF"/>
        </a:lt1>
        <a:dk2>
          <a:srgbClr val="006AD5"/>
        </a:dk2>
        <a:lt2>
          <a:srgbClr val="BE0009"/>
        </a:lt2>
        <a:accent1>
          <a:srgbClr val="FFA800"/>
        </a:accent1>
        <a:accent2>
          <a:srgbClr val="0C1F84"/>
        </a:accent2>
        <a:accent3>
          <a:srgbClr val="FFFFFF"/>
        </a:accent3>
        <a:accent4>
          <a:srgbClr val="2A2A2A"/>
        </a:accent4>
        <a:accent5>
          <a:srgbClr val="FFD1AA"/>
        </a:accent5>
        <a:accent6>
          <a:srgbClr val="0A1B77"/>
        </a:accent6>
        <a:hlink>
          <a:srgbClr val="9EC220"/>
        </a:hlink>
        <a:folHlink>
          <a:srgbClr val="CAD55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andard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_Standarddesign">
      <a:majorFont>
        <a:latin typeface="Arial"/>
        <a:ea typeface="メイリオ"/>
        <a:cs typeface="メイリオ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lg" len="lg"/>
        </a:ln>
        <a:effectLst/>
        <a:ex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defTabSz="914400" rtl="0" eaLnBrk="1" fontAlgn="base" latinLnBrk="0" hangingPunct="1">
          <a:lnSpc>
            <a:spcPct val="100000"/>
          </a:lnSpc>
          <a:spcBef>
            <a:spcPct val="40000"/>
          </a:spcBef>
          <a:spcAft>
            <a:spcPct val="0"/>
          </a:spcAft>
          <a:buClr>
            <a:schemeClr val="accent1"/>
          </a:buClr>
          <a:buSzTx/>
          <a:buFont typeface="Wingdings" pitchFamily="2" charset="2"/>
          <a:buNone/>
          <a:tabLst/>
          <a:defRPr kumimoji="1" sz="12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メイリオ" pitchFamily="50" charset="-128"/>
            <a:cs typeface="メイリオ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70C1D2"/>
        </a:solidFill>
        <a:ln w="19050" cap="flat" cmpd="sng" algn="ctr">
          <a:solidFill>
            <a:srgbClr val="808080"/>
          </a:solidFill>
          <a:prstDash val="sysDot"/>
          <a:round/>
          <a:headEnd type="none" w="med" len="med"/>
          <a:tailEnd type="none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40000"/>
          </a:spcBef>
          <a:spcAft>
            <a:spcPct val="0"/>
          </a:spcAft>
          <a:buClr>
            <a:schemeClr val="accent1"/>
          </a:buClr>
          <a:buSzTx/>
          <a:buFont typeface="Wingdings" pitchFamily="2" charset="2"/>
          <a:buNone/>
          <a:tabLst/>
          <a:defRPr kumimoji="1" lang="ja-JP" altLang="ja-JP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メイリオ" pitchFamily="50" charset="-128"/>
            <a:cs typeface="メイリオ" pitchFamily="50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kumimoji="1" sz="1200" dirty="0" smtClean="0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defRPr>
        </a:defPPr>
      </a:lstStyle>
    </a:txDef>
  </a:objectDefaults>
  <a:extraClrSchemeLst>
    <a:extraClrScheme>
      <a:clrScheme name="2_Standarddesign 1">
        <a:dk1>
          <a:srgbClr val="333333"/>
        </a:dk1>
        <a:lt1>
          <a:srgbClr val="FFFFFF"/>
        </a:lt1>
        <a:dk2>
          <a:srgbClr val="006AD5"/>
        </a:dk2>
        <a:lt2>
          <a:srgbClr val="BE0009"/>
        </a:lt2>
        <a:accent1>
          <a:srgbClr val="FFA800"/>
        </a:accent1>
        <a:accent2>
          <a:srgbClr val="0C1F84"/>
        </a:accent2>
        <a:accent3>
          <a:srgbClr val="FFFFFF"/>
        </a:accent3>
        <a:accent4>
          <a:srgbClr val="2A2A2A"/>
        </a:accent4>
        <a:accent5>
          <a:srgbClr val="FFD1AA"/>
        </a:accent5>
        <a:accent6>
          <a:srgbClr val="0A1B77"/>
        </a:accent6>
        <a:hlink>
          <a:srgbClr val="006659"/>
        </a:hlink>
        <a:folHlink>
          <a:srgbClr val="269E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2">
        <a:dk1>
          <a:srgbClr val="333333"/>
        </a:dk1>
        <a:lt1>
          <a:srgbClr val="FFFFFF"/>
        </a:lt1>
        <a:dk2>
          <a:srgbClr val="006AD5"/>
        </a:dk2>
        <a:lt2>
          <a:srgbClr val="BE0009"/>
        </a:lt2>
        <a:accent1>
          <a:srgbClr val="FFA800"/>
        </a:accent1>
        <a:accent2>
          <a:srgbClr val="0C1F84"/>
        </a:accent2>
        <a:accent3>
          <a:srgbClr val="FFFFFF"/>
        </a:accent3>
        <a:accent4>
          <a:srgbClr val="2A2A2A"/>
        </a:accent4>
        <a:accent5>
          <a:srgbClr val="FFD1AA"/>
        </a:accent5>
        <a:accent6>
          <a:srgbClr val="0A1B77"/>
        </a:accent6>
        <a:hlink>
          <a:srgbClr val="9EC220"/>
        </a:hlink>
        <a:folHlink>
          <a:srgbClr val="CAD55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tandard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_Standarddesign">
      <a:majorFont>
        <a:latin typeface="Arial"/>
        <a:ea typeface="メイリオ"/>
        <a:cs typeface="メイリオ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>
            <a:lumMod val="20000"/>
            <a:lumOff val="80000"/>
          </a:schemeClr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lg" len="lg"/>
        </a:ln>
        <a:effectLst/>
        <a:ex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40000"/>
          </a:spcBef>
          <a:spcAft>
            <a:spcPct val="0"/>
          </a:spcAft>
          <a:buClr>
            <a:schemeClr val="accent1"/>
          </a:buClr>
          <a:buSzTx/>
          <a:buFont typeface="Wingdings" pitchFamily="2" charset="2"/>
          <a:buNone/>
          <a:tabLst/>
          <a:defRPr kumimoji="1" sz="12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メイリオ" pitchFamily="50" charset="-128"/>
            <a:cs typeface="メイリオ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70C1D2"/>
        </a:solidFill>
        <a:ln w="19050" cap="flat" cmpd="sng" algn="ctr">
          <a:solidFill>
            <a:srgbClr val="808080"/>
          </a:solidFill>
          <a:prstDash val="sysDot"/>
          <a:round/>
          <a:headEnd type="none" w="med" len="med"/>
          <a:tailEnd type="none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40000"/>
          </a:spcBef>
          <a:spcAft>
            <a:spcPct val="0"/>
          </a:spcAft>
          <a:buClr>
            <a:schemeClr val="accent1"/>
          </a:buClr>
          <a:buSzTx/>
          <a:buFont typeface="Wingdings" pitchFamily="2" charset="2"/>
          <a:buNone/>
          <a:tabLst/>
          <a:defRPr kumimoji="1" lang="ja-JP" altLang="ja-JP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メイリオ" pitchFamily="50" charset="-128"/>
            <a:cs typeface="メイリオ" pitchFamily="50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kumimoji="1" sz="1200" dirty="0" smtClean="0">
            <a:latin typeface="メイリオ" panose="020B0604030504040204" pitchFamily="50" charset="-128"/>
            <a:ea typeface="メイリオ" panose="020B0604030504040204" pitchFamily="50" charset="-128"/>
            <a:cs typeface="メイリオ" panose="020B0604030504040204" pitchFamily="50" charset="-128"/>
          </a:defRPr>
        </a:defPPr>
      </a:lstStyle>
    </a:txDef>
  </a:objectDefaults>
  <a:extraClrSchemeLst>
    <a:extraClrScheme>
      <a:clrScheme name="2_Standarddesign 1">
        <a:dk1>
          <a:srgbClr val="333333"/>
        </a:dk1>
        <a:lt1>
          <a:srgbClr val="FFFFFF"/>
        </a:lt1>
        <a:dk2>
          <a:srgbClr val="006AD5"/>
        </a:dk2>
        <a:lt2>
          <a:srgbClr val="BE0009"/>
        </a:lt2>
        <a:accent1>
          <a:srgbClr val="FFA800"/>
        </a:accent1>
        <a:accent2>
          <a:srgbClr val="0C1F84"/>
        </a:accent2>
        <a:accent3>
          <a:srgbClr val="FFFFFF"/>
        </a:accent3>
        <a:accent4>
          <a:srgbClr val="2A2A2A"/>
        </a:accent4>
        <a:accent5>
          <a:srgbClr val="FFD1AA"/>
        </a:accent5>
        <a:accent6>
          <a:srgbClr val="0A1B77"/>
        </a:accent6>
        <a:hlink>
          <a:srgbClr val="006659"/>
        </a:hlink>
        <a:folHlink>
          <a:srgbClr val="269E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2">
        <a:dk1>
          <a:srgbClr val="333333"/>
        </a:dk1>
        <a:lt1>
          <a:srgbClr val="FFFFFF"/>
        </a:lt1>
        <a:dk2>
          <a:srgbClr val="006AD5"/>
        </a:dk2>
        <a:lt2>
          <a:srgbClr val="BE0009"/>
        </a:lt2>
        <a:accent1>
          <a:srgbClr val="FFA800"/>
        </a:accent1>
        <a:accent2>
          <a:srgbClr val="0C1F84"/>
        </a:accent2>
        <a:accent3>
          <a:srgbClr val="FFFFFF"/>
        </a:accent3>
        <a:accent4>
          <a:srgbClr val="2A2A2A"/>
        </a:accent4>
        <a:accent5>
          <a:srgbClr val="FFD1AA"/>
        </a:accent5>
        <a:accent6>
          <a:srgbClr val="0A1B77"/>
        </a:accent6>
        <a:hlink>
          <a:srgbClr val="9EC220"/>
        </a:hlink>
        <a:folHlink>
          <a:srgbClr val="CAD55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18073</TotalTime>
  <Words>11261</Words>
  <Application>Microsoft Office PowerPoint</Application>
  <PresentationFormat>A4 210 x 297 mm</PresentationFormat>
  <Paragraphs>1401</Paragraphs>
  <Slides>118</Slides>
  <Notes>100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118</vt:i4>
      </vt:variant>
    </vt:vector>
  </HeadingPairs>
  <TitlesOfParts>
    <vt:vector size="128" baseType="lpstr">
      <vt:lpstr>HGｺﾞｼｯｸE</vt:lpstr>
      <vt:lpstr>Meiryo UI</vt:lpstr>
      <vt:lpstr>ＭＳ Ｐゴシック</vt:lpstr>
      <vt:lpstr>メイリオ</vt:lpstr>
      <vt:lpstr>游ゴシック</vt:lpstr>
      <vt:lpstr>Arial</vt:lpstr>
      <vt:lpstr>Wingdings</vt:lpstr>
      <vt:lpstr>Standarddesign</vt:lpstr>
      <vt:lpstr>1_Standarddesign</vt:lpstr>
      <vt:lpstr>2_Standarddesign</vt:lpstr>
      <vt:lpstr>PowerPoint プレゼンテーション</vt:lpstr>
      <vt:lpstr>アジェンダ</vt:lpstr>
      <vt:lpstr>PowerPoint プレゼンテーション</vt:lpstr>
      <vt:lpstr>ログイン方法</vt:lpstr>
      <vt:lpstr>メニュー・画面構成</vt:lpstr>
      <vt:lpstr>ログイン後のトップ画面変更</vt:lpstr>
      <vt:lpstr>通知の確認方法</vt:lpstr>
      <vt:lpstr>通知の確認方法</vt:lpstr>
      <vt:lpstr>使い方ナビゲーション</vt:lpstr>
      <vt:lpstr>PowerPoint プレゼンテーション</vt:lpstr>
      <vt:lpstr>案件とは？</vt:lpstr>
      <vt:lpstr>案件・画面構成</vt:lpstr>
      <vt:lpstr>新規案件登録をする</vt:lpstr>
      <vt:lpstr>新規案件登録をする</vt:lpstr>
      <vt:lpstr>代理店機能にて代理店を登録する～代理店機能とは？～</vt:lpstr>
      <vt:lpstr>代理店機能にて代理店を登録する</vt:lpstr>
      <vt:lpstr>代理店機能にて代理店を登録する</vt:lpstr>
      <vt:lpstr>代理店機能にて代理店を登録する</vt:lpstr>
      <vt:lpstr>案件シナリオを登録する～案件シナリオとは？～</vt:lpstr>
      <vt:lpstr>案件シナリオを登録する</vt:lpstr>
      <vt:lpstr>案件シナリオを登録する</vt:lpstr>
      <vt:lpstr>案件シナリオを追加登録する</vt:lpstr>
      <vt:lpstr>案件シナリオを追加登録する</vt:lpstr>
      <vt:lpstr>案件を検索する</vt:lpstr>
      <vt:lpstr>案件を検索する</vt:lpstr>
      <vt:lpstr>案件を検索する(補足説明)</vt:lpstr>
      <vt:lpstr>案件リストを作成する～案件リストとは？～</vt:lpstr>
      <vt:lpstr>案件リスト画面・画面構成</vt:lpstr>
      <vt:lpstr>案件リストを作成する</vt:lpstr>
      <vt:lpstr>案件リストを作成する</vt:lpstr>
      <vt:lpstr>案件リストを作成する</vt:lpstr>
      <vt:lpstr>案件リストを作成する</vt:lpstr>
      <vt:lpstr>案件リストを操作する</vt:lpstr>
      <vt:lpstr>案件リストの表示項目変更する</vt:lpstr>
      <vt:lpstr>一般対応案件の使い方～一般対応案件とは～</vt:lpstr>
      <vt:lpstr>PowerPoint プレゼンテーション</vt:lpstr>
      <vt:lpstr>PowerPoint プレゼンテーション</vt:lpstr>
      <vt:lpstr>PowerPoint プレゼンテーション</vt:lpstr>
      <vt:lpstr>活動登録とは？</vt:lpstr>
      <vt:lpstr>活動登録機能の特徴①～シングルインプット・マルチアウトプットとは？～</vt:lpstr>
      <vt:lpstr>活動登録機能の特徴②～ストレスフリーな入力画面～</vt:lpstr>
      <vt:lpstr>活動登録画面を呼び出し</vt:lpstr>
      <vt:lpstr>活動登録する</vt:lpstr>
      <vt:lpstr>活動登録する</vt:lpstr>
      <vt:lpstr>活動検索</vt:lpstr>
      <vt:lpstr>活動検索</vt:lpstr>
      <vt:lpstr>活動の編集・削除</vt:lpstr>
      <vt:lpstr>活動の編集・削除</vt:lpstr>
      <vt:lpstr>按分登録する～按分登録とは？～</vt:lpstr>
      <vt:lpstr>按分登録する</vt:lpstr>
      <vt:lpstr>按分登録する</vt:lpstr>
      <vt:lpstr>PowerPoint プレゼンテーション</vt:lpstr>
      <vt:lpstr>スケジュールとは？</vt:lpstr>
      <vt:lpstr>カレンダー・画面構成</vt:lpstr>
      <vt:lpstr>カレンダーの表示形式を変更する</vt:lpstr>
      <vt:lpstr>他の社員のスケジュールを参照する</vt:lpstr>
      <vt:lpstr>スケジュール登録</vt:lpstr>
      <vt:lpstr>カレンダー画面からの情報参照</vt:lpstr>
      <vt:lpstr>その他便利機能</vt:lpstr>
      <vt:lpstr>PowerPoint プレゼンテーション</vt:lpstr>
      <vt:lpstr>ToDoとは？</vt:lpstr>
      <vt:lpstr>ToDo・画面構成</vt:lpstr>
      <vt:lpstr>ToDoの登録</vt:lpstr>
      <vt:lpstr>ToDoの参照・完了</vt:lpstr>
      <vt:lpstr>その他便利機能</vt:lpstr>
      <vt:lpstr>PowerPoint プレゼンテーション</vt:lpstr>
      <vt:lpstr>名刺機能とは？</vt:lpstr>
      <vt:lpstr>名刺・画面構成</vt:lpstr>
      <vt:lpstr>名刺の登録①（PC版から手入力する）</vt:lpstr>
      <vt:lpstr>名刺の登録①（スマートフォンで撮影して取り込む）</vt:lpstr>
      <vt:lpstr>名刺の登録①（スマートフォンで撮影して取り込む）</vt:lpstr>
      <vt:lpstr>名刺の登録①（スマートフォンで撮影して取り込む）</vt:lpstr>
      <vt:lpstr>名刺の登録②（一時取り込みした名刺を本登録する）</vt:lpstr>
      <vt:lpstr>名刺の登録②（マッチング先の変更）</vt:lpstr>
      <vt:lpstr>顧客・案件コンタクト先の登録</vt:lpstr>
      <vt:lpstr>スケジュールに当日面談者（名刺）を登録する</vt:lpstr>
      <vt:lpstr>PowerPoint プレゼンテーション</vt:lpstr>
      <vt:lpstr>ダッシュボードとは？</vt:lpstr>
      <vt:lpstr>ダッシュボード・画面構成</vt:lpstr>
      <vt:lpstr>ダッシュボードの参照法</vt:lpstr>
      <vt:lpstr>集計期間等の条件変更</vt:lpstr>
      <vt:lpstr>ダッシュボードの新規作成</vt:lpstr>
      <vt:lpstr>ダッシュボードに帳票やグラフなどを追加</vt:lpstr>
      <vt:lpstr>ダッシュボードのレイアウト変更</vt:lpstr>
      <vt:lpstr>PowerPoint プレゼンテーション</vt:lpstr>
      <vt:lpstr>マイポータルとは？</vt:lpstr>
      <vt:lpstr>マイポータルの構成</vt:lpstr>
      <vt:lpstr>表示内容の変更</vt:lpstr>
      <vt:lpstr>リストから案件の詳細情報を確認</vt:lpstr>
      <vt:lpstr>PowerPoint プレゼンテーション</vt:lpstr>
      <vt:lpstr>タイムラインとは？</vt:lpstr>
      <vt:lpstr>タイムライン・画面構成</vt:lpstr>
      <vt:lpstr>タイムライン（コメント）の投稿</vt:lpstr>
      <vt:lpstr>受信したタイムラインからの詳細情報確認</vt:lpstr>
      <vt:lpstr>ウォッチ機能による効率的な情報収集</vt:lpstr>
      <vt:lpstr>情報を共有するグループ化</vt:lpstr>
      <vt:lpstr>その他便利機能</vt:lpstr>
      <vt:lpstr>PowerPoint プレゼンテーション</vt:lpstr>
      <vt:lpstr>日報・週報とは？</vt:lpstr>
      <vt:lpstr>日報・週報・画面構成</vt:lpstr>
      <vt:lpstr>日報の提出</vt:lpstr>
      <vt:lpstr>週報の提出</vt:lpstr>
      <vt:lpstr>日報・週報の承認</vt:lpstr>
      <vt:lpstr>PowerPoint プレゼンテーション</vt:lpstr>
      <vt:lpstr>顧客とは？</vt:lpstr>
      <vt:lpstr>顧客・画面構成</vt:lpstr>
      <vt:lpstr>新規顧客登録の操作方法</vt:lpstr>
      <vt:lpstr>新規顧客登録の操作方法</vt:lpstr>
      <vt:lpstr>顧客に紐づく情報の確認</vt:lpstr>
      <vt:lpstr>顧客検索の操作方法</vt:lpstr>
      <vt:lpstr>顧客検索の操作方法</vt:lpstr>
      <vt:lpstr>顧客を検索する(補足説明)</vt:lpstr>
      <vt:lpstr>PowerPoint プレゼンテーション</vt:lpstr>
      <vt:lpstr>データ構造</vt:lpstr>
      <vt:lpstr>PowerPoint プレゼンテーション</vt:lpstr>
      <vt:lpstr>メール送信設定/タイムラインお知らせ設定</vt:lpstr>
      <vt:lpstr>メール送信設定/タイムラインお知らせ設定</vt:lpstr>
      <vt:lpstr>PowerPoint プレゼンテーション</vt:lpstr>
    </vt:vector>
  </TitlesOfParts>
  <Company>Softbrain Co.,Ltd.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tsubaki</dc:creator>
  <cp:lastModifiedBy>伊部 沙織</cp:lastModifiedBy>
  <cp:revision>1139</cp:revision>
  <cp:lastPrinted>2021-03-23T07:09:13Z</cp:lastPrinted>
  <dcterms:created xsi:type="dcterms:W3CDTF">2019-07-04T04:33:23Z</dcterms:created>
  <dcterms:modified xsi:type="dcterms:W3CDTF">2022-11-29T06:39:43Z</dcterms:modified>
</cp:coreProperties>
</file>